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79" r:id="rId4"/>
    <p:sldId id="260" r:id="rId5"/>
    <p:sldId id="261" r:id="rId6"/>
    <p:sldId id="262" r:id="rId7"/>
    <p:sldId id="273" r:id="rId8"/>
    <p:sldId id="263" r:id="rId9"/>
    <p:sldId id="264" r:id="rId10"/>
    <p:sldId id="266" r:id="rId11"/>
    <p:sldId id="267" r:id="rId12"/>
    <p:sldId id="268" r:id="rId13"/>
    <p:sldId id="269" r:id="rId14"/>
    <p:sldId id="270" r:id="rId15"/>
    <p:sldId id="271" r:id="rId16"/>
    <p:sldId id="275" r:id="rId17"/>
    <p:sldId id="276" r:id="rId18"/>
    <p:sldId id="278" r:id="rId19"/>
    <p:sldId id="277"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14" autoAdjust="0"/>
    <p:restoredTop sz="94660"/>
  </p:normalViewPr>
  <p:slideViewPr>
    <p:cSldViewPr snapToGrid="0">
      <p:cViewPr varScale="1">
        <p:scale>
          <a:sx n="107" d="100"/>
          <a:sy n="107" d="100"/>
        </p:scale>
        <p:origin x="176"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BE39E3-AD0F-4C74-84AC-F5846A4F45B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2B6C379-81E6-D785-4DAE-15A6DB8CD3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6F400C8-65AB-EA63-2DD4-B72A6257D427}"/>
              </a:ext>
            </a:extLst>
          </p:cNvPr>
          <p:cNvSpPr>
            <a:spLocks noGrp="1"/>
          </p:cNvSpPr>
          <p:nvPr>
            <p:ph type="dt" sz="half" idx="10"/>
          </p:nvPr>
        </p:nvSpPr>
        <p:spPr/>
        <p:txBody>
          <a:bodyPr/>
          <a:lstStyle/>
          <a:p>
            <a:fld id="{8853BCF8-8F17-4CB5-802F-BA53922EE1B2}" type="datetimeFigureOut">
              <a:rPr lang="fr-FR" smtClean="0"/>
              <a:t>23/04/2023</a:t>
            </a:fld>
            <a:endParaRPr lang="fr-FR"/>
          </a:p>
        </p:txBody>
      </p:sp>
      <p:sp>
        <p:nvSpPr>
          <p:cNvPr id="5" name="Espace réservé du pied de page 4">
            <a:extLst>
              <a:ext uri="{FF2B5EF4-FFF2-40B4-BE49-F238E27FC236}">
                <a16:creationId xmlns:a16="http://schemas.microsoft.com/office/drawing/2014/main" id="{130B1903-E3A1-9ECB-5445-19782BD8C0F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D366603-F585-C8AF-FA18-00A4E0868CC4}"/>
              </a:ext>
            </a:extLst>
          </p:cNvPr>
          <p:cNvSpPr>
            <a:spLocks noGrp="1"/>
          </p:cNvSpPr>
          <p:nvPr>
            <p:ph type="sldNum" sz="quarter" idx="12"/>
          </p:nvPr>
        </p:nvSpPr>
        <p:spPr/>
        <p:txBody>
          <a:bodyPr/>
          <a:lstStyle/>
          <a:p>
            <a:fld id="{D4A0DB64-1090-4D86-8ACF-BA92FD38F372}" type="slidenum">
              <a:rPr lang="fr-FR" smtClean="0"/>
              <a:t>‹#›</a:t>
            </a:fld>
            <a:endParaRPr lang="fr-FR"/>
          </a:p>
        </p:txBody>
      </p:sp>
    </p:spTree>
    <p:extLst>
      <p:ext uri="{BB962C8B-B14F-4D97-AF65-F5344CB8AC3E}">
        <p14:creationId xmlns:p14="http://schemas.microsoft.com/office/powerpoint/2010/main" val="1520412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C3FA2B-2E15-5F19-295D-31E0420E1B6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9E0A314-436F-1084-7C7C-5F1BF480C21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3088D27-7572-4785-07BF-373C1043BF36}"/>
              </a:ext>
            </a:extLst>
          </p:cNvPr>
          <p:cNvSpPr>
            <a:spLocks noGrp="1"/>
          </p:cNvSpPr>
          <p:nvPr>
            <p:ph type="dt" sz="half" idx="10"/>
          </p:nvPr>
        </p:nvSpPr>
        <p:spPr/>
        <p:txBody>
          <a:bodyPr/>
          <a:lstStyle/>
          <a:p>
            <a:fld id="{8853BCF8-8F17-4CB5-802F-BA53922EE1B2}" type="datetimeFigureOut">
              <a:rPr lang="fr-FR" smtClean="0"/>
              <a:t>23/04/2023</a:t>
            </a:fld>
            <a:endParaRPr lang="fr-FR"/>
          </a:p>
        </p:txBody>
      </p:sp>
      <p:sp>
        <p:nvSpPr>
          <p:cNvPr id="5" name="Espace réservé du pied de page 4">
            <a:extLst>
              <a:ext uri="{FF2B5EF4-FFF2-40B4-BE49-F238E27FC236}">
                <a16:creationId xmlns:a16="http://schemas.microsoft.com/office/drawing/2014/main" id="{A7A3A9D7-D431-B0EE-6106-C97AD321D6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6E16405-45E1-A386-341C-83B1F5D0E667}"/>
              </a:ext>
            </a:extLst>
          </p:cNvPr>
          <p:cNvSpPr>
            <a:spLocks noGrp="1"/>
          </p:cNvSpPr>
          <p:nvPr>
            <p:ph type="sldNum" sz="quarter" idx="12"/>
          </p:nvPr>
        </p:nvSpPr>
        <p:spPr/>
        <p:txBody>
          <a:bodyPr/>
          <a:lstStyle/>
          <a:p>
            <a:fld id="{D4A0DB64-1090-4D86-8ACF-BA92FD38F372}" type="slidenum">
              <a:rPr lang="fr-FR" smtClean="0"/>
              <a:t>‹#›</a:t>
            </a:fld>
            <a:endParaRPr lang="fr-FR"/>
          </a:p>
        </p:txBody>
      </p:sp>
    </p:spTree>
    <p:extLst>
      <p:ext uri="{BB962C8B-B14F-4D97-AF65-F5344CB8AC3E}">
        <p14:creationId xmlns:p14="http://schemas.microsoft.com/office/powerpoint/2010/main" val="132905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9B0370D-3AE3-9D6D-75AD-C6B58B0B9C7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3BA39D6-27E5-2967-239E-761674C24E7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74C235-3751-9116-D08A-6834D90D89A0}"/>
              </a:ext>
            </a:extLst>
          </p:cNvPr>
          <p:cNvSpPr>
            <a:spLocks noGrp="1"/>
          </p:cNvSpPr>
          <p:nvPr>
            <p:ph type="dt" sz="half" idx="10"/>
          </p:nvPr>
        </p:nvSpPr>
        <p:spPr/>
        <p:txBody>
          <a:bodyPr/>
          <a:lstStyle/>
          <a:p>
            <a:fld id="{8853BCF8-8F17-4CB5-802F-BA53922EE1B2}" type="datetimeFigureOut">
              <a:rPr lang="fr-FR" smtClean="0"/>
              <a:t>23/04/2023</a:t>
            </a:fld>
            <a:endParaRPr lang="fr-FR"/>
          </a:p>
        </p:txBody>
      </p:sp>
      <p:sp>
        <p:nvSpPr>
          <p:cNvPr id="5" name="Espace réservé du pied de page 4">
            <a:extLst>
              <a:ext uri="{FF2B5EF4-FFF2-40B4-BE49-F238E27FC236}">
                <a16:creationId xmlns:a16="http://schemas.microsoft.com/office/drawing/2014/main" id="{9BC88876-DBF1-2200-00EE-21CCD2971B5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FC8AB42-C270-868C-51AD-DFE07C8AF8CA}"/>
              </a:ext>
            </a:extLst>
          </p:cNvPr>
          <p:cNvSpPr>
            <a:spLocks noGrp="1"/>
          </p:cNvSpPr>
          <p:nvPr>
            <p:ph type="sldNum" sz="quarter" idx="12"/>
          </p:nvPr>
        </p:nvSpPr>
        <p:spPr/>
        <p:txBody>
          <a:bodyPr/>
          <a:lstStyle/>
          <a:p>
            <a:fld id="{D4A0DB64-1090-4D86-8ACF-BA92FD38F372}" type="slidenum">
              <a:rPr lang="fr-FR" smtClean="0"/>
              <a:t>‹#›</a:t>
            </a:fld>
            <a:endParaRPr lang="fr-FR"/>
          </a:p>
        </p:txBody>
      </p:sp>
    </p:spTree>
    <p:extLst>
      <p:ext uri="{BB962C8B-B14F-4D97-AF65-F5344CB8AC3E}">
        <p14:creationId xmlns:p14="http://schemas.microsoft.com/office/powerpoint/2010/main" val="1802641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44C3C-0746-C9D2-56F4-5483D8288BB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BD23369-806E-3FDD-BA52-E85745BC52B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32BB3D6-0A6B-CD47-7EA0-262BB7DAA5F1}"/>
              </a:ext>
            </a:extLst>
          </p:cNvPr>
          <p:cNvSpPr>
            <a:spLocks noGrp="1"/>
          </p:cNvSpPr>
          <p:nvPr>
            <p:ph type="dt" sz="half" idx="10"/>
          </p:nvPr>
        </p:nvSpPr>
        <p:spPr/>
        <p:txBody>
          <a:bodyPr/>
          <a:lstStyle/>
          <a:p>
            <a:fld id="{8853BCF8-8F17-4CB5-802F-BA53922EE1B2}" type="datetimeFigureOut">
              <a:rPr lang="fr-FR" smtClean="0"/>
              <a:t>23/04/2023</a:t>
            </a:fld>
            <a:endParaRPr lang="fr-FR"/>
          </a:p>
        </p:txBody>
      </p:sp>
      <p:sp>
        <p:nvSpPr>
          <p:cNvPr id="5" name="Espace réservé du pied de page 4">
            <a:extLst>
              <a:ext uri="{FF2B5EF4-FFF2-40B4-BE49-F238E27FC236}">
                <a16:creationId xmlns:a16="http://schemas.microsoft.com/office/drawing/2014/main" id="{495A114C-1708-DED8-671A-1B7CEB0F542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0548573-5CB4-0404-696B-A3BD1C421172}"/>
              </a:ext>
            </a:extLst>
          </p:cNvPr>
          <p:cNvSpPr>
            <a:spLocks noGrp="1"/>
          </p:cNvSpPr>
          <p:nvPr>
            <p:ph type="sldNum" sz="quarter" idx="12"/>
          </p:nvPr>
        </p:nvSpPr>
        <p:spPr/>
        <p:txBody>
          <a:bodyPr/>
          <a:lstStyle/>
          <a:p>
            <a:fld id="{D4A0DB64-1090-4D86-8ACF-BA92FD38F372}" type="slidenum">
              <a:rPr lang="fr-FR" smtClean="0"/>
              <a:t>‹#›</a:t>
            </a:fld>
            <a:endParaRPr lang="fr-FR"/>
          </a:p>
        </p:txBody>
      </p:sp>
    </p:spTree>
    <p:extLst>
      <p:ext uri="{BB962C8B-B14F-4D97-AF65-F5344CB8AC3E}">
        <p14:creationId xmlns:p14="http://schemas.microsoft.com/office/powerpoint/2010/main" val="131992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94C01F-5898-507F-C51E-789DBB0E5D4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D729A7C-E1C0-ED68-9256-0E017780FF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3D80CBA-0A18-DD3F-5EFC-2FB5E6C5B2CE}"/>
              </a:ext>
            </a:extLst>
          </p:cNvPr>
          <p:cNvSpPr>
            <a:spLocks noGrp="1"/>
          </p:cNvSpPr>
          <p:nvPr>
            <p:ph type="dt" sz="half" idx="10"/>
          </p:nvPr>
        </p:nvSpPr>
        <p:spPr/>
        <p:txBody>
          <a:bodyPr/>
          <a:lstStyle/>
          <a:p>
            <a:fld id="{8853BCF8-8F17-4CB5-802F-BA53922EE1B2}" type="datetimeFigureOut">
              <a:rPr lang="fr-FR" smtClean="0"/>
              <a:t>23/04/2023</a:t>
            </a:fld>
            <a:endParaRPr lang="fr-FR"/>
          </a:p>
        </p:txBody>
      </p:sp>
      <p:sp>
        <p:nvSpPr>
          <p:cNvPr id="5" name="Espace réservé du pied de page 4">
            <a:extLst>
              <a:ext uri="{FF2B5EF4-FFF2-40B4-BE49-F238E27FC236}">
                <a16:creationId xmlns:a16="http://schemas.microsoft.com/office/drawing/2014/main" id="{F5322830-9909-2C1E-7CD7-53B58C6B9C4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C48A498-1ED8-E51C-BA67-9A70027D24DA}"/>
              </a:ext>
            </a:extLst>
          </p:cNvPr>
          <p:cNvSpPr>
            <a:spLocks noGrp="1"/>
          </p:cNvSpPr>
          <p:nvPr>
            <p:ph type="sldNum" sz="quarter" idx="12"/>
          </p:nvPr>
        </p:nvSpPr>
        <p:spPr/>
        <p:txBody>
          <a:bodyPr/>
          <a:lstStyle/>
          <a:p>
            <a:fld id="{D4A0DB64-1090-4D86-8ACF-BA92FD38F372}" type="slidenum">
              <a:rPr lang="fr-FR" smtClean="0"/>
              <a:t>‹#›</a:t>
            </a:fld>
            <a:endParaRPr lang="fr-FR"/>
          </a:p>
        </p:txBody>
      </p:sp>
    </p:spTree>
    <p:extLst>
      <p:ext uri="{BB962C8B-B14F-4D97-AF65-F5344CB8AC3E}">
        <p14:creationId xmlns:p14="http://schemas.microsoft.com/office/powerpoint/2010/main" val="2185756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375790-2DC0-50EB-5495-0A5B885B5C8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4FFA0C0-F9E7-0BE7-4E1F-A05F781982B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1119165-B3AD-9310-B3F7-EB1CC96E04D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879CA1C-5263-7A23-9C0A-FFA8D04A7D55}"/>
              </a:ext>
            </a:extLst>
          </p:cNvPr>
          <p:cNvSpPr>
            <a:spLocks noGrp="1"/>
          </p:cNvSpPr>
          <p:nvPr>
            <p:ph type="dt" sz="half" idx="10"/>
          </p:nvPr>
        </p:nvSpPr>
        <p:spPr/>
        <p:txBody>
          <a:bodyPr/>
          <a:lstStyle/>
          <a:p>
            <a:fld id="{8853BCF8-8F17-4CB5-802F-BA53922EE1B2}" type="datetimeFigureOut">
              <a:rPr lang="fr-FR" smtClean="0"/>
              <a:t>23/04/2023</a:t>
            </a:fld>
            <a:endParaRPr lang="fr-FR"/>
          </a:p>
        </p:txBody>
      </p:sp>
      <p:sp>
        <p:nvSpPr>
          <p:cNvPr id="6" name="Espace réservé du pied de page 5">
            <a:extLst>
              <a:ext uri="{FF2B5EF4-FFF2-40B4-BE49-F238E27FC236}">
                <a16:creationId xmlns:a16="http://schemas.microsoft.com/office/drawing/2014/main" id="{43A7F30E-5F98-A48F-AB8C-4F0382CEC70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546644D-E9DB-4AF4-36AA-5A438F8F47A7}"/>
              </a:ext>
            </a:extLst>
          </p:cNvPr>
          <p:cNvSpPr>
            <a:spLocks noGrp="1"/>
          </p:cNvSpPr>
          <p:nvPr>
            <p:ph type="sldNum" sz="quarter" idx="12"/>
          </p:nvPr>
        </p:nvSpPr>
        <p:spPr/>
        <p:txBody>
          <a:bodyPr/>
          <a:lstStyle/>
          <a:p>
            <a:fld id="{D4A0DB64-1090-4D86-8ACF-BA92FD38F372}" type="slidenum">
              <a:rPr lang="fr-FR" smtClean="0"/>
              <a:t>‹#›</a:t>
            </a:fld>
            <a:endParaRPr lang="fr-FR"/>
          </a:p>
        </p:txBody>
      </p:sp>
    </p:spTree>
    <p:extLst>
      <p:ext uri="{BB962C8B-B14F-4D97-AF65-F5344CB8AC3E}">
        <p14:creationId xmlns:p14="http://schemas.microsoft.com/office/powerpoint/2010/main" val="3880001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41167B-59C9-4B3F-4C62-0E5BF388E80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AACA031-E2D2-C871-1E5A-D67A876609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A97ED86-9115-DEB9-A85F-02C43A5D825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BBDB849-137A-8E20-4893-803B398477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682A084-FBCB-3B3B-6030-3E199296B91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316160E-ABEA-9E50-3DA8-A322F06E67AC}"/>
              </a:ext>
            </a:extLst>
          </p:cNvPr>
          <p:cNvSpPr>
            <a:spLocks noGrp="1"/>
          </p:cNvSpPr>
          <p:nvPr>
            <p:ph type="dt" sz="half" idx="10"/>
          </p:nvPr>
        </p:nvSpPr>
        <p:spPr/>
        <p:txBody>
          <a:bodyPr/>
          <a:lstStyle/>
          <a:p>
            <a:fld id="{8853BCF8-8F17-4CB5-802F-BA53922EE1B2}" type="datetimeFigureOut">
              <a:rPr lang="fr-FR" smtClean="0"/>
              <a:t>23/04/2023</a:t>
            </a:fld>
            <a:endParaRPr lang="fr-FR"/>
          </a:p>
        </p:txBody>
      </p:sp>
      <p:sp>
        <p:nvSpPr>
          <p:cNvPr id="8" name="Espace réservé du pied de page 7">
            <a:extLst>
              <a:ext uri="{FF2B5EF4-FFF2-40B4-BE49-F238E27FC236}">
                <a16:creationId xmlns:a16="http://schemas.microsoft.com/office/drawing/2014/main" id="{35D64DEF-91E3-22D1-E575-D5F25B3A4AD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8B60AF3-018C-C6DD-A491-D0D9795739A8}"/>
              </a:ext>
            </a:extLst>
          </p:cNvPr>
          <p:cNvSpPr>
            <a:spLocks noGrp="1"/>
          </p:cNvSpPr>
          <p:nvPr>
            <p:ph type="sldNum" sz="quarter" idx="12"/>
          </p:nvPr>
        </p:nvSpPr>
        <p:spPr/>
        <p:txBody>
          <a:bodyPr/>
          <a:lstStyle/>
          <a:p>
            <a:fld id="{D4A0DB64-1090-4D86-8ACF-BA92FD38F372}" type="slidenum">
              <a:rPr lang="fr-FR" smtClean="0"/>
              <a:t>‹#›</a:t>
            </a:fld>
            <a:endParaRPr lang="fr-FR"/>
          </a:p>
        </p:txBody>
      </p:sp>
    </p:spTree>
    <p:extLst>
      <p:ext uri="{BB962C8B-B14F-4D97-AF65-F5344CB8AC3E}">
        <p14:creationId xmlns:p14="http://schemas.microsoft.com/office/powerpoint/2010/main" val="1358785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C0509E-CC07-AD78-909A-9DB22B65693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AC69F6D-9CD3-04B0-4418-BE793D5D0DF0}"/>
              </a:ext>
            </a:extLst>
          </p:cNvPr>
          <p:cNvSpPr>
            <a:spLocks noGrp="1"/>
          </p:cNvSpPr>
          <p:nvPr>
            <p:ph type="dt" sz="half" idx="10"/>
          </p:nvPr>
        </p:nvSpPr>
        <p:spPr/>
        <p:txBody>
          <a:bodyPr/>
          <a:lstStyle/>
          <a:p>
            <a:fld id="{8853BCF8-8F17-4CB5-802F-BA53922EE1B2}" type="datetimeFigureOut">
              <a:rPr lang="fr-FR" smtClean="0"/>
              <a:t>23/04/2023</a:t>
            </a:fld>
            <a:endParaRPr lang="fr-FR"/>
          </a:p>
        </p:txBody>
      </p:sp>
      <p:sp>
        <p:nvSpPr>
          <p:cNvPr id="4" name="Espace réservé du pied de page 3">
            <a:extLst>
              <a:ext uri="{FF2B5EF4-FFF2-40B4-BE49-F238E27FC236}">
                <a16:creationId xmlns:a16="http://schemas.microsoft.com/office/drawing/2014/main" id="{8F4898FB-71FD-367B-A5DC-4F8DA5A5482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42290A4-0461-286B-33B7-CAF58F8C995E}"/>
              </a:ext>
            </a:extLst>
          </p:cNvPr>
          <p:cNvSpPr>
            <a:spLocks noGrp="1"/>
          </p:cNvSpPr>
          <p:nvPr>
            <p:ph type="sldNum" sz="quarter" idx="12"/>
          </p:nvPr>
        </p:nvSpPr>
        <p:spPr/>
        <p:txBody>
          <a:bodyPr/>
          <a:lstStyle/>
          <a:p>
            <a:fld id="{D4A0DB64-1090-4D86-8ACF-BA92FD38F372}" type="slidenum">
              <a:rPr lang="fr-FR" smtClean="0"/>
              <a:t>‹#›</a:t>
            </a:fld>
            <a:endParaRPr lang="fr-FR"/>
          </a:p>
        </p:txBody>
      </p:sp>
    </p:spTree>
    <p:extLst>
      <p:ext uri="{BB962C8B-B14F-4D97-AF65-F5344CB8AC3E}">
        <p14:creationId xmlns:p14="http://schemas.microsoft.com/office/powerpoint/2010/main" val="3384046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07E7DEA-33A2-94C5-5E3A-BC04195D122F}"/>
              </a:ext>
            </a:extLst>
          </p:cNvPr>
          <p:cNvSpPr>
            <a:spLocks noGrp="1"/>
          </p:cNvSpPr>
          <p:nvPr>
            <p:ph type="dt" sz="half" idx="10"/>
          </p:nvPr>
        </p:nvSpPr>
        <p:spPr/>
        <p:txBody>
          <a:bodyPr/>
          <a:lstStyle/>
          <a:p>
            <a:fld id="{8853BCF8-8F17-4CB5-802F-BA53922EE1B2}" type="datetimeFigureOut">
              <a:rPr lang="fr-FR" smtClean="0"/>
              <a:t>23/04/2023</a:t>
            </a:fld>
            <a:endParaRPr lang="fr-FR"/>
          </a:p>
        </p:txBody>
      </p:sp>
      <p:sp>
        <p:nvSpPr>
          <p:cNvPr id="3" name="Espace réservé du pied de page 2">
            <a:extLst>
              <a:ext uri="{FF2B5EF4-FFF2-40B4-BE49-F238E27FC236}">
                <a16:creationId xmlns:a16="http://schemas.microsoft.com/office/drawing/2014/main" id="{941366BC-9F6C-D104-3A57-DE24FBAF3FC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79C8B37-3BEF-06C5-0ADE-97D38BF492C4}"/>
              </a:ext>
            </a:extLst>
          </p:cNvPr>
          <p:cNvSpPr>
            <a:spLocks noGrp="1"/>
          </p:cNvSpPr>
          <p:nvPr>
            <p:ph type="sldNum" sz="quarter" idx="12"/>
          </p:nvPr>
        </p:nvSpPr>
        <p:spPr/>
        <p:txBody>
          <a:bodyPr/>
          <a:lstStyle/>
          <a:p>
            <a:fld id="{D4A0DB64-1090-4D86-8ACF-BA92FD38F372}" type="slidenum">
              <a:rPr lang="fr-FR" smtClean="0"/>
              <a:t>‹#›</a:t>
            </a:fld>
            <a:endParaRPr lang="fr-FR"/>
          </a:p>
        </p:txBody>
      </p:sp>
    </p:spTree>
    <p:extLst>
      <p:ext uri="{BB962C8B-B14F-4D97-AF65-F5344CB8AC3E}">
        <p14:creationId xmlns:p14="http://schemas.microsoft.com/office/powerpoint/2010/main" val="2414033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172A7D-F6CB-41D2-851F-0BD8AC3B57D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982C9F0-7178-EA48-664A-3B1C9D4B2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95E2B17-674C-48F1-78DC-01E2166A4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8BE7D4B-9DCC-D4B7-C316-171BC8595BE1}"/>
              </a:ext>
            </a:extLst>
          </p:cNvPr>
          <p:cNvSpPr>
            <a:spLocks noGrp="1"/>
          </p:cNvSpPr>
          <p:nvPr>
            <p:ph type="dt" sz="half" idx="10"/>
          </p:nvPr>
        </p:nvSpPr>
        <p:spPr/>
        <p:txBody>
          <a:bodyPr/>
          <a:lstStyle/>
          <a:p>
            <a:fld id="{8853BCF8-8F17-4CB5-802F-BA53922EE1B2}" type="datetimeFigureOut">
              <a:rPr lang="fr-FR" smtClean="0"/>
              <a:t>23/04/2023</a:t>
            </a:fld>
            <a:endParaRPr lang="fr-FR"/>
          </a:p>
        </p:txBody>
      </p:sp>
      <p:sp>
        <p:nvSpPr>
          <p:cNvPr id="6" name="Espace réservé du pied de page 5">
            <a:extLst>
              <a:ext uri="{FF2B5EF4-FFF2-40B4-BE49-F238E27FC236}">
                <a16:creationId xmlns:a16="http://schemas.microsoft.com/office/drawing/2014/main" id="{41BBDC64-8836-F8F2-F8FF-9CAB806EA7F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4AE7CC1-2D22-DE2F-4175-36FDAE59EBD8}"/>
              </a:ext>
            </a:extLst>
          </p:cNvPr>
          <p:cNvSpPr>
            <a:spLocks noGrp="1"/>
          </p:cNvSpPr>
          <p:nvPr>
            <p:ph type="sldNum" sz="quarter" idx="12"/>
          </p:nvPr>
        </p:nvSpPr>
        <p:spPr/>
        <p:txBody>
          <a:bodyPr/>
          <a:lstStyle/>
          <a:p>
            <a:fld id="{D4A0DB64-1090-4D86-8ACF-BA92FD38F372}" type="slidenum">
              <a:rPr lang="fr-FR" smtClean="0"/>
              <a:t>‹#›</a:t>
            </a:fld>
            <a:endParaRPr lang="fr-FR"/>
          </a:p>
        </p:txBody>
      </p:sp>
    </p:spTree>
    <p:extLst>
      <p:ext uri="{BB962C8B-B14F-4D97-AF65-F5344CB8AC3E}">
        <p14:creationId xmlns:p14="http://schemas.microsoft.com/office/powerpoint/2010/main" val="2739732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D6964B-D040-A792-873C-1D66FFDC574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091190-62E7-FB2F-49B6-E83A838308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39EF4CA-56E5-6B6B-67AA-33595A3520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EC2F963-BFDB-2FFA-0095-CCAE07BB7CA5}"/>
              </a:ext>
            </a:extLst>
          </p:cNvPr>
          <p:cNvSpPr>
            <a:spLocks noGrp="1"/>
          </p:cNvSpPr>
          <p:nvPr>
            <p:ph type="dt" sz="half" idx="10"/>
          </p:nvPr>
        </p:nvSpPr>
        <p:spPr/>
        <p:txBody>
          <a:bodyPr/>
          <a:lstStyle/>
          <a:p>
            <a:fld id="{8853BCF8-8F17-4CB5-802F-BA53922EE1B2}" type="datetimeFigureOut">
              <a:rPr lang="fr-FR" smtClean="0"/>
              <a:t>23/04/2023</a:t>
            </a:fld>
            <a:endParaRPr lang="fr-FR"/>
          </a:p>
        </p:txBody>
      </p:sp>
      <p:sp>
        <p:nvSpPr>
          <p:cNvPr id="6" name="Espace réservé du pied de page 5">
            <a:extLst>
              <a:ext uri="{FF2B5EF4-FFF2-40B4-BE49-F238E27FC236}">
                <a16:creationId xmlns:a16="http://schemas.microsoft.com/office/drawing/2014/main" id="{18C7521F-2251-1742-597A-F9D1B9F7F65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34E399E-F5B6-E544-E2D4-8DD4414C8D70}"/>
              </a:ext>
            </a:extLst>
          </p:cNvPr>
          <p:cNvSpPr>
            <a:spLocks noGrp="1"/>
          </p:cNvSpPr>
          <p:nvPr>
            <p:ph type="sldNum" sz="quarter" idx="12"/>
          </p:nvPr>
        </p:nvSpPr>
        <p:spPr/>
        <p:txBody>
          <a:bodyPr/>
          <a:lstStyle/>
          <a:p>
            <a:fld id="{D4A0DB64-1090-4D86-8ACF-BA92FD38F372}" type="slidenum">
              <a:rPr lang="fr-FR" smtClean="0"/>
              <a:t>‹#›</a:t>
            </a:fld>
            <a:endParaRPr lang="fr-FR"/>
          </a:p>
        </p:txBody>
      </p:sp>
    </p:spTree>
    <p:extLst>
      <p:ext uri="{BB962C8B-B14F-4D97-AF65-F5344CB8AC3E}">
        <p14:creationId xmlns:p14="http://schemas.microsoft.com/office/powerpoint/2010/main" val="3926489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7F614C8-B87F-BDD8-59FF-D34AA552AD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56EB665-DC81-E2AD-E45E-6BA92A03AC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31C6E3B-58DE-1311-B6F4-BEE0E828F0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53BCF8-8F17-4CB5-802F-BA53922EE1B2}" type="datetimeFigureOut">
              <a:rPr lang="fr-FR" smtClean="0"/>
              <a:t>23/04/2023</a:t>
            </a:fld>
            <a:endParaRPr lang="fr-FR"/>
          </a:p>
        </p:txBody>
      </p:sp>
      <p:sp>
        <p:nvSpPr>
          <p:cNvPr id="5" name="Espace réservé du pied de page 4">
            <a:extLst>
              <a:ext uri="{FF2B5EF4-FFF2-40B4-BE49-F238E27FC236}">
                <a16:creationId xmlns:a16="http://schemas.microsoft.com/office/drawing/2014/main" id="{66449C99-131C-B10A-D89A-BB58F5D0D7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295A0F2-49D1-37D1-60FC-58E7730602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A0DB64-1090-4D86-8ACF-BA92FD38F372}" type="slidenum">
              <a:rPr lang="fr-FR" smtClean="0"/>
              <a:t>‹#›</a:t>
            </a:fld>
            <a:endParaRPr lang="fr-FR"/>
          </a:p>
        </p:txBody>
      </p:sp>
    </p:spTree>
    <p:extLst>
      <p:ext uri="{BB962C8B-B14F-4D97-AF65-F5344CB8AC3E}">
        <p14:creationId xmlns:p14="http://schemas.microsoft.com/office/powerpoint/2010/main" val="3961654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6584DF-A515-A0AF-0779-EB71ED462BDE}"/>
              </a:ext>
            </a:extLst>
          </p:cNvPr>
          <p:cNvSpPr>
            <a:spLocks noGrp="1"/>
          </p:cNvSpPr>
          <p:nvPr>
            <p:ph type="ctrTitle"/>
          </p:nvPr>
        </p:nvSpPr>
        <p:spPr>
          <a:xfrm>
            <a:off x="1416908" y="535460"/>
            <a:ext cx="9144000" cy="1310460"/>
          </a:xfrm>
        </p:spPr>
        <p:txBody>
          <a:bodyPr/>
          <a:lstStyle/>
          <a:p>
            <a:r>
              <a:rPr lang="fr-FR" dirty="0"/>
              <a:t>Qu’est-ce que juger ?</a:t>
            </a:r>
          </a:p>
        </p:txBody>
      </p:sp>
      <p:sp>
        <p:nvSpPr>
          <p:cNvPr id="3" name="Sous-titre 2">
            <a:extLst>
              <a:ext uri="{FF2B5EF4-FFF2-40B4-BE49-F238E27FC236}">
                <a16:creationId xmlns:a16="http://schemas.microsoft.com/office/drawing/2014/main" id="{D8E0059F-2944-FA02-A147-9F986E819533}"/>
              </a:ext>
            </a:extLst>
          </p:cNvPr>
          <p:cNvSpPr>
            <a:spLocks noGrp="1"/>
          </p:cNvSpPr>
          <p:nvPr>
            <p:ph type="subTitle" idx="1"/>
          </p:nvPr>
        </p:nvSpPr>
        <p:spPr>
          <a:xfrm>
            <a:off x="3048000" y="2332382"/>
            <a:ext cx="5881816" cy="961724"/>
          </a:xfrm>
        </p:spPr>
        <p:txBody>
          <a:bodyPr>
            <a:normAutofit/>
          </a:bodyPr>
          <a:lstStyle/>
          <a:p>
            <a:r>
              <a:rPr lang="fr-FR" sz="3600" dirty="0">
                <a:solidFill>
                  <a:srgbClr val="FF0000"/>
                </a:solidFill>
              </a:rPr>
              <a:t>Summum jus, </a:t>
            </a:r>
            <a:r>
              <a:rPr lang="fr-FR" sz="3600" dirty="0" err="1">
                <a:solidFill>
                  <a:srgbClr val="FF0000"/>
                </a:solidFill>
              </a:rPr>
              <a:t>summa</a:t>
            </a:r>
            <a:r>
              <a:rPr lang="fr-FR" sz="3600" dirty="0">
                <a:solidFill>
                  <a:srgbClr val="FF0000"/>
                </a:solidFill>
              </a:rPr>
              <a:t> injuria ?</a:t>
            </a:r>
          </a:p>
        </p:txBody>
      </p:sp>
      <p:sp>
        <p:nvSpPr>
          <p:cNvPr id="4" name="ZoneTexte 3">
            <a:extLst>
              <a:ext uri="{FF2B5EF4-FFF2-40B4-BE49-F238E27FC236}">
                <a16:creationId xmlns:a16="http://schemas.microsoft.com/office/drawing/2014/main" id="{D05D9EA0-D136-850B-E1FC-211284E84F3A}"/>
              </a:ext>
            </a:extLst>
          </p:cNvPr>
          <p:cNvSpPr txBox="1"/>
          <p:nvPr/>
        </p:nvSpPr>
        <p:spPr>
          <a:xfrm>
            <a:off x="877329" y="3360781"/>
            <a:ext cx="10437341" cy="584775"/>
          </a:xfrm>
          <a:prstGeom prst="rect">
            <a:avLst/>
          </a:prstGeom>
          <a:noFill/>
        </p:spPr>
        <p:txBody>
          <a:bodyPr wrap="square" rtlCol="0">
            <a:spAutoFit/>
          </a:bodyPr>
          <a:lstStyle/>
          <a:p>
            <a:r>
              <a:rPr lang="fr-FR" sz="3200" dirty="0">
                <a:latin typeface="Calibri corps"/>
              </a:rPr>
              <a:t>Ou l’application excessive du droit conduit-elle à l’injustice ?</a:t>
            </a:r>
          </a:p>
        </p:txBody>
      </p:sp>
      <p:sp>
        <p:nvSpPr>
          <p:cNvPr id="6" name="ZoneTexte 5">
            <a:extLst>
              <a:ext uri="{FF2B5EF4-FFF2-40B4-BE49-F238E27FC236}">
                <a16:creationId xmlns:a16="http://schemas.microsoft.com/office/drawing/2014/main" id="{9B1C2B5D-437B-8865-4E20-CE9C08E8C1F5}"/>
              </a:ext>
            </a:extLst>
          </p:cNvPr>
          <p:cNvSpPr txBox="1"/>
          <p:nvPr/>
        </p:nvSpPr>
        <p:spPr>
          <a:xfrm>
            <a:off x="704850" y="4629150"/>
            <a:ext cx="11058525" cy="523220"/>
          </a:xfrm>
          <a:prstGeom prst="rect">
            <a:avLst/>
          </a:prstGeom>
          <a:noFill/>
        </p:spPr>
        <p:txBody>
          <a:bodyPr wrap="square" rtlCol="0">
            <a:spAutoFit/>
          </a:bodyPr>
          <a:lstStyle/>
          <a:p>
            <a:r>
              <a:rPr lang="fr-FR" sz="2800" dirty="0"/>
              <a:t>Pas un cours de droit, mais une prise de conscience de la difficulté de juger.</a:t>
            </a:r>
          </a:p>
        </p:txBody>
      </p:sp>
    </p:spTree>
    <p:extLst>
      <p:ext uri="{BB962C8B-B14F-4D97-AF65-F5344CB8AC3E}">
        <p14:creationId xmlns:p14="http://schemas.microsoft.com/office/powerpoint/2010/main" val="182154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grpId="0" nodeType="clickEffect">
                                  <p:stCondLst>
                                    <p:cond delay="0"/>
                                  </p:stCondLst>
                                  <p:childTnLst>
                                    <p:animRot by="21600000">
                                      <p:cBhvr>
                                        <p:cTn id="15" dur="2000" fill="hold"/>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900" decel="100000" fill="hold"/>
                                        <p:tgtEl>
                                          <p:spTgt spid="6"/>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3A4F84-E7F6-FEF1-92C5-032D0FA04B27}"/>
              </a:ext>
            </a:extLst>
          </p:cNvPr>
          <p:cNvSpPr txBox="1"/>
          <p:nvPr/>
        </p:nvSpPr>
        <p:spPr>
          <a:xfrm>
            <a:off x="979506" y="1541306"/>
            <a:ext cx="10898169" cy="1789401"/>
          </a:xfrm>
          <a:prstGeom prst="rect">
            <a:avLst/>
          </a:prstGeom>
          <a:noFill/>
        </p:spPr>
        <p:txBody>
          <a:bodyPr wrap="square" rtlCol="0">
            <a:spAutoFit/>
          </a:bodyPr>
          <a:lstStyle/>
          <a:p>
            <a:pPr>
              <a:lnSpc>
                <a:spcPct val="150000"/>
              </a:lnSpc>
            </a:pPr>
            <a:r>
              <a:rPr lang="fr-FR" sz="2800" dirty="0"/>
              <a:t>Le juge est saisi de faits, mais c’est à lui de déterminer le texte applicable, </a:t>
            </a:r>
            <a:r>
              <a:rPr lang="fr-FR" sz="2400" dirty="0"/>
              <a:t>même si les OPJ, ou le procureur, ou le juge d’instruction l’ont déjà fait dans leurs écrits</a:t>
            </a:r>
            <a:r>
              <a:rPr lang="fr-FR" dirty="0"/>
              <a:t>.</a:t>
            </a:r>
          </a:p>
        </p:txBody>
      </p:sp>
      <p:sp>
        <p:nvSpPr>
          <p:cNvPr id="3" name="ZoneTexte 2">
            <a:extLst>
              <a:ext uri="{FF2B5EF4-FFF2-40B4-BE49-F238E27FC236}">
                <a16:creationId xmlns:a16="http://schemas.microsoft.com/office/drawing/2014/main" id="{94770021-9828-69E1-CB09-60DA3B6B5BDC}"/>
              </a:ext>
            </a:extLst>
          </p:cNvPr>
          <p:cNvSpPr txBox="1"/>
          <p:nvPr/>
        </p:nvSpPr>
        <p:spPr>
          <a:xfrm>
            <a:off x="979506" y="3724892"/>
            <a:ext cx="10495802" cy="1143070"/>
          </a:xfrm>
          <a:prstGeom prst="rect">
            <a:avLst/>
          </a:prstGeom>
          <a:noFill/>
        </p:spPr>
        <p:txBody>
          <a:bodyPr wrap="square" rtlCol="0">
            <a:spAutoFit/>
          </a:bodyPr>
          <a:lstStyle/>
          <a:p>
            <a:pPr>
              <a:lnSpc>
                <a:spcPct val="150000"/>
              </a:lnSpc>
            </a:pPr>
            <a:r>
              <a:rPr lang="fr-FR" sz="2400" dirty="0"/>
              <a:t>En outre, certains textes peuvent entrer en contradiction. Il convient alors de regarder leur place dans la hiérarchie des textes : </a:t>
            </a:r>
          </a:p>
        </p:txBody>
      </p:sp>
      <p:sp>
        <p:nvSpPr>
          <p:cNvPr id="5" name="ZoneTexte 4">
            <a:extLst>
              <a:ext uri="{FF2B5EF4-FFF2-40B4-BE49-F238E27FC236}">
                <a16:creationId xmlns:a16="http://schemas.microsoft.com/office/drawing/2014/main" id="{42BDE23E-D7E6-3B33-3CC9-99327C1102BB}"/>
              </a:ext>
            </a:extLst>
          </p:cNvPr>
          <p:cNvSpPr txBox="1"/>
          <p:nvPr/>
        </p:nvSpPr>
        <p:spPr>
          <a:xfrm>
            <a:off x="1318054" y="593124"/>
            <a:ext cx="7891849" cy="461665"/>
          </a:xfrm>
          <a:prstGeom prst="rect">
            <a:avLst/>
          </a:prstGeom>
          <a:noFill/>
        </p:spPr>
        <p:txBody>
          <a:bodyPr wrap="square" rtlCol="0">
            <a:spAutoFit/>
          </a:bodyPr>
          <a:lstStyle/>
          <a:p>
            <a:r>
              <a:rPr lang="fr-FR" sz="2400" b="1" dirty="0">
                <a:solidFill>
                  <a:srgbClr val="FF0000"/>
                </a:solidFill>
              </a:rPr>
              <a:t>Troisième difficulté </a:t>
            </a:r>
            <a:r>
              <a:rPr lang="fr-FR" sz="2400" dirty="0"/>
              <a:t>: </a:t>
            </a:r>
            <a:r>
              <a:rPr lang="fr-FR" sz="2400" b="1" dirty="0">
                <a:solidFill>
                  <a:srgbClr val="FF0000"/>
                </a:solidFill>
              </a:rPr>
              <a:t>la qualification juridique</a:t>
            </a:r>
          </a:p>
        </p:txBody>
      </p:sp>
    </p:spTree>
    <p:extLst>
      <p:ext uri="{BB962C8B-B14F-4D97-AF65-F5344CB8AC3E}">
        <p14:creationId xmlns:p14="http://schemas.microsoft.com/office/powerpoint/2010/main" val="264802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E605AD5-DDD8-12A0-D80C-1D592DCEEAD8}"/>
              </a:ext>
            </a:extLst>
          </p:cNvPr>
          <p:cNvSpPr txBox="1"/>
          <p:nvPr/>
        </p:nvSpPr>
        <p:spPr>
          <a:xfrm>
            <a:off x="2469034" y="271849"/>
            <a:ext cx="9852455" cy="461665"/>
          </a:xfrm>
          <a:prstGeom prst="rect">
            <a:avLst/>
          </a:prstGeom>
          <a:noFill/>
        </p:spPr>
        <p:txBody>
          <a:bodyPr wrap="square" rtlCol="0">
            <a:spAutoFit/>
          </a:bodyPr>
          <a:lstStyle/>
          <a:p>
            <a:r>
              <a:rPr lang="fr-FR" sz="2400" b="1" dirty="0">
                <a:solidFill>
                  <a:srgbClr val="FF0000"/>
                </a:solidFill>
              </a:rPr>
              <a:t>Quatrième difficulté : </a:t>
            </a:r>
            <a:r>
              <a:rPr lang="fr-FR" sz="2400" dirty="0">
                <a:solidFill>
                  <a:srgbClr val="FF0000"/>
                </a:solidFill>
              </a:rPr>
              <a:t>Interpréter le texte</a:t>
            </a:r>
          </a:p>
        </p:txBody>
      </p:sp>
      <p:sp>
        <p:nvSpPr>
          <p:cNvPr id="3" name="ZoneTexte 2">
            <a:extLst>
              <a:ext uri="{FF2B5EF4-FFF2-40B4-BE49-F238E27FC236}">
                <a16:creationId xmlns:a16="http://schemas.microsoft.com/office/drawing/2014/main" id="{95780CBB-F667-EFEB-F4CE-04EA96629DA9}"/>
              </a:ext>
            </a:extLst>
          </p:cNvPr>
          <p:cNvSpPr txBox="1"/>
          <p:nvPr/>
        </p:nvSpPr>
        <p:spPr>
          <a:xfrm>
            <a:off x="255372" y="1024487"/>
            <a:ext cx="8427308" cy="461665"/>
          </a:xfrm>
          <a:prstGeom prst="rect">
            <a:avLst/>
          </a:prstGeom>
          <a:noFill/>
        </p:spPr>
        <p:txBody>
          <a:bodyPr wrap="square" rtlCol="0">
            <a:spAutoFit/>
          </a:bodyPr>
          <a:lstStyle/>
          <a:p>
            <a:r>
              <a:rPr lang="fr-FR" sz="2400" dirty="0"/>
              <a:t>Si la loi est claire, pas de problème, il faut appliquer la loi.</a:t>
            </a:r>
          </a:p>
        </p:txBody>
      </p:sp>
      <p:sp>
        <p:nvSpPr>
          <p:cNvPr id="7" name="ZoneTexte 6">
            <a:extLst>
              <a:ext uri="{FF2B5EF4-FFF2-40B4-BE49-F238E27FC236}">
                <a16:creationId xmlns:a16="http://schemas.microsoft.com/office/drawing/2014/main" id="{CAEB43DC-85E2-8C08-3E64-576349BB389D}"/>
              </a:ext>
            </a:extLst>
          </p:cNvPr>
          <p:cNvSpPr txBox="1"/>
          <p:nvPr/>
        </p:nvSpPr>
        <p:spPr>
          <a:xfrm>
            <a:off x="329513" y="3472996"/>
            <a:ext cx="11664779" cy="1200329"/>
          </a:xfrm>
          <a:prstGeom prst="rect">
            <a:avLst/>
          </a:prstGeom>
          <a:noFill/>
        </p:spPr>
        <p:txBody>
          <a:bodyPr wrap="square" rtlCol="0">
            <a:spAutoFit/>
          </a:bodyPr>
          <a:lstStyle/>
          <a:p>
            <a:r>
              <a:rPr lang="fr-FR" sz="2400" dirty="0"/>
              <a:t>Mais parfois, il n’y a aucun texte qui punisse une action précise. Or le juge n’est pas le législateur ! Il n’est que « la bouche de la loi ».</a:t>
            </a:r>
          </a:p>
          <a:p>
            <a:r>
              <a:rPr lang="fr-FR" sz="2400" dirty="0"/>
              <a:t>Soit il déclare qu’il n’y a pas d’infraction, soit il se rattache à un autre texte qu’il interprète</a:t>
            </a:r>
            <a:r>
              <a:rPr lang="fr-FR" sz="1200" dirty="0"/>
              <a:t>.</a:t>
            </a:r>
            <a:endParaRPr lang="fr-FR" sz="2400" dirty="0"/>
          </a:p>
        </p:txBody>
      </p:sp>
      <p:sp>
        <p:nvSpPr>
          <p:cNvPr id="11" name="ZoneTexte 10">
            <a:extLst>
              <a:ext uri="{FF2B5EF4-FFF2-40B4-BE49-F238E27FC236}">
                <a16:creationId xmlns:a16="http://schemas.microsoft.com/office/drawing/2014/main" id="{56455CE3-1613-257D-4679-3C1E5E56F6A1}"/>
              </a:ext>
            </a:extLst>
          </p:cNvPr>
          <p:cNvSpPr txBox="1"/>
          <p:nvPr/>
        </p:nvSpPr>
        <p:spPr>
          <a:xfrm>
            <a:off x="939113" y="3083480"/>
            <a:ext cx="8311978" cy="369332"/>
          </a:xfrm>
          <a:prstGeom prst="rect">
            <a:avLst/>
          </a:prstGeom>
          <a:noFill/>
        </p:spPr>
        <p:txBody>
          <a:bodyPr wrap="square" rtlCol="0">
            <a:spAutoFit/>
          </a:bodyPr>
          <a:lstStyle/>
          <a:p>
            <a:r>
              <a:rPr lang="fr-FR" dirty="0"/>
              <a:t>Donner des exemples </a:t>
            </a:r>
            <a:r>
              <a:rPr lang="fr-FR" dirty="0" err="1"/>
              <a:t>cf</a:t>
            </a:r>
            <a:r>
              <a:rPr lang="fr-FR" dirty="0"/>
              <a:t> doc </a:t>
            </a:r>
          </a:p>
        </p:txBody>
      </p:sp>
      <p:sp>
        <p:nvSpPr>
          <p:cNvPr id="13" name="ZoneTexte 12">
            <a:extLst>
              <a:ext uri="{FF2B5EF4-FFF2-40B4-BE49-F238E27FC236}">
                <a16:creationId xmlns:a16="http://schemas.microsoft.com/office/drawing/2014/main" id="{00DE0317-8EAB-BA86-A2F2-1FD046614577}"/>
              </a:ext>
            </a:extLst>
          </p:cNvPr>
          <p:cNvSpPr txBox="1"/>
          <p:nvPr/>
        </p:nvSpPr>
        <p:spPr>
          <a:xfrm>
            <a:off x="663402" y="4849365"/>
            <a:ext cx="11417643" cy="830997"/>
          </a:xfrm>
          <a:prstGeom prst="rect">
            <a:avLst/>
          </a:prstGeom>
          <a:noFill/>
        </p:spPr>
        <p:txBody>
          <a:bodyPr wrap="square" rtlCol="0">
            <a:spAutoFit/>
          </a:bodyPr>
          <a:lstStyle/>
          <a:p>
            <a:r>
              <a:rPr lang="fr-FR" sz="2400" dirty="0"/>
              <a:t>Un texte peut s’interpréter par référence à des principes généraux ou par examen des circonstances .</a:t>
            </a:r>
          </a:p>
        </p:txBody>
      </p:sp>
      <p:sp>
        <p:nvSpPr>
          <p:cNvPr id="8" name="Rectangle 7">
            <a:extLst>
              <a:ext uri="{FF2B5EF4-FFF2-40B4-BE49-F238E27FC236}">
                <a16:creationId xmlns:a16="http://schemas.microsoft.com/office/drawing/2014/main" id="{E3E6E4E6-CD5B-2161-7DA2-F7B5F6DD85A7}"/>
              </a:ext>
            </a:extLst>
          </p:cNvPr>
          <p:cNvSpPr/>
          <p:nvPr/>
        </p:nvSpPr>
        <p:spPr>
          <a:xfrm>
            <a:off x="1070919" y="1547334"/>
            <a:ext cx="10194589" cy="14221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fr-FR" sz="2400" dirty="0">
                <a:solidFill>
                  <a:schemeClr val="accent5">
                    <a:lumMod val="50000"/>
                  </a:schemeClr>
                </a:solidFill>
                <a:effectLst/>
                <a:latin typeface="Calibri corps"/>
                <a:ea typeface="Calibri" panose="020F0502020204030204" pitchFamily="34" charset="0"/>
                <a:cs typeface="Times New Roman" panose="02020603050405020304" pitchFamily="18" charset="0"/>
              </a:rPr>
              <a:t>Mais l’essence d’une règle de droit est d’être générale, elle ne peut donc pas envisager toutes les situations pouvant entraîner un litige. </a:t>
            </a:r>
            <a:endParaRPr lang="fr-FR" sz="2400" dirty="0">
              <a:solidFill>
                <a:schemeClr val="accent5">
                  <a:lumMod val="50000"/>
                </a:schemeClr>
              </a:solidFill>
              <a:latin typeface="Calibri corps"/>
            </a:endParaRPr>
          </a:p>
          <a:p>
            <a:r>
              <a:rPr lang="fr-FR" sz="2400" dirty="0">
                <a:solidFill>
                  <a:schemeClr val="accent5">
                    <a:lumMod val="50000"/>
                  </a:schemeClr>
                </a:solidFill>
                <a:latin typeface="Calibri corps"/>
              </a:rPr>
              <a:t>En outre bien des mots sont généraux ou vagues !</a:t>
            </a:r>
          </a:p>
        </p:txBody>
      </p:sp>
      <p:sp>
        <p:nvSpPr>
          <p:cNvPr id="9" name="ZoneTexte 8">
            <a:extLst>
              <a:ext uri="{FF2B5EF4-FFF2-40B4-BE49-F238E27FC236}">
                <a16:creationId xmlns:a16="http://schemas.microsoft.com/office/drawing/2014/main" id="{10EC7101-2DA1-F92A-EF5B-18ABB4AEA931}"/>
              </a:ext>
            </a:extLst>
          </p:cNvPr>
          <p:cNvSpPr txBox="1"/>
          <p:nvPr/>
        </p:nvSpPr>
        <p:spPr>
          <a:xfrm>
            <a:off x="593123" y="5843594"/>
            <a:ext cx="9003957" cy="461665"/>
          </a:xfrm>
          <a:prstGeom prst="rect">
            <a:avLst/>
          </a:prstGeom>
          <a:noFill/>
        </p:spPr>
        <p:txBody>
          <a:bodyPr wrap="square" rtlCol="0">
            <a:spAutoFit/>
          </a:bodyPr>
          <a:lstStyle/>
          <a:p>
            <a:r>
              <a:rPr lang="fr-FR" sz="2400" dirty="0"/>
              <a:t>Rôle de la jurisprudence.</a:t>
            </a:r>
          </a:p>
        </p:txBody>
      </p:sp>
    </p:spTree>
    <p:extLst>
      <p:ext uri="{BB962C8B-B14F-4D97-AF65-F5344CB8AC3E}">
        <p14:creationId xmlns:p14="http://schemas.microsoft.com/office/powerpoint/2010/main" val="124185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3" grpId="0"/>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2519354-84EE-275C-E845-C4255E74FD70}"/>
              </a:ext>
            </a:extLst>
          </p:cNvPr>
          <p:cNvSpPr txBox="1"/>
          <p:nvPr/>
        </p:nvSpPr>
        <p:spPr>
          <a:xfrm>
            <a:off x="461317" y="366283"/>
            <a:ext cx="10569146" cy="461665"/>
          </a:xfrm>
          <a:prstGeom prst="rect">
            <a:avLst/>
          </a:prstGeom>
          <a:noFill/>
        </p:spPr>
        <p:txBody>
          <a:bodyPr wrap="square" rtlCol="0">
            <a:spAutoFit/>
          </a:bodyPr>
          <a:lstStyle/>
          <a:p>
            <a:r>
              <a:rPr lang="fr-FR" sz="2400" b="1" dirty="0">
                <a:solidFill>
                  <a:srgbClr val="FF0000"/>
                </a:solidFill>
              </a:rPr>
              <a:t>Cinquième difficulté </a:t>
            </a:r>
            <a:r>
              <a:rPr lang="fr-FR" sz="2400" dirty="0"/>
              <a:t>: </a:t>
            </a:r>
            <a:r>
              <a:rPr lang="fr-FR" sz="2400" dirty="0">
                <a:solidFill>
                  <a:srgbClr val="FF0000"/>
                </a:solidFill>
              </a:rPr>
              <a:t>s’abstraire de ses propres idées et des pressions extérieures </a:t>
            </a:r>
          </a:p>
        </p:txBody>
      </p:sp>
      <p:sp>
        <p:nvSpPr>
          <p:cNvPr id="4" name="ZoneTexte 3">
            <a:extLst>
              <a:ext uri="{FF2B5EF4-FFF2-40B4-BE49-F238E27FC236}">
                <a16:creationId xmlns:a16="http://schemas.microsoft.com/office/drawing/2014/main" id="{7A4F6ABA-7EA2-9681-6D42-19FFDCD9CA22}"/>
              </a:ext>
            </a:extLst>
          </p:cNvPr>
          <p:cNvSpPr txBox="1"/>
          <p:nvPr/>
        </p:nvSpPr>
        <p:spPr>
          <a:xfrm>
            <a:off x="560172" y="2910762"/>
            <a:ext cx="10989276" cy="461665"/>
          </a:xfrm>
          <a:prstGeom prst="rect">
            <a:avLst/>
          </a:prstGeom>
          <a:noFill/>
        </p:spPr>
        <p:txBody>
          <a:bodyPr wrap="square" rtlCol="0">
            <a:spAutoFit/>
          </a:bodyPr>
          <a:lstStyle/>
          <a:p>
            <a:r>
              <a:rPr lang="fr-FR" sz="2400" dirty="0"/>
              <a:t>On ne pense pas là aux réquisitions du procureur ou aux plaidoiries des avocats. </a:t>
            </a:r>
          </a:p>
        </p:txBody>
      </p:sp>
      <p:sp>
        <p:nvSpPr>
          <p:cNvPr id="5" name="ZoneTexte 4">
            <a:extLst>
              <a:ext uri="{FF2B5EF4-FFF2-40B4-BE49-F238E27FC236}">
                <a16:creationId xmlns:a16="http://schemas.microsoft.com/office/drawing/2014/main" id="{0F8E3745-0C7E-7310-46FA-89BF58820890}"/>
              </a:ext>
            </a:extLst>
          </p:cNvPr>
          <p:cNvSpPr txBox="1"/>
          <p:nvPr/>
        </p:nvSpPr>
        <p:spPr>
          <a:xfrm>
            <a:off x="461317" y="4031080"/>
            <a:ext cx="10766855" cy="1143070"/>
          </a:xfrm>
          <a:prstGeom prst="rect">
            <a:avLst/>
          </a:prstGeom>
          <a:noFill/>
        </p:spPr>
        <p:txBody>
          <a:bodyPr wrap="square" rtlCol="0">
            <a:spAutoFit/>
          </a:bodyPr>
          <a:lstStyle/>
          <a:p>
            <a:pPr>
              <a:lnSpc>
                <a:spcPct val="150000"/>
              </a:lnSpc>
            </a:pPr>
            <a:r>
              <a:rPr lang="fr-FR" sz="2400" dirty="0"/>
              <a:t>Mais plutôt aux manifestations, lobbies, médias, hiérarchie…. Surtout en matière pénale et particulièrement au cours des procès d’assises.</a:t>
            </a:r>
          </a:p>
        </p:txBody>
      </p:sp>
      <p:sp>
        <p:nvSpPr>
          <p:cNvPr id="6" name="ZoneTexte 5">
            <a:extLst>
              <a:ext uri="{FF2B5EF4-FFF2-40B4-BE49-F238E27FC236}">
                <a16:creationId xmlns:a16="http://schemas.microsoft.com/office/drawing/2014/main" id="{20406B2E-8516-3B35-775E-E26248621AC5}"/>
              </a:ext>
            </a:extLst>
          </p:cNvPr>
          <p:cNvSpPr txBox="1"/>
          <p:nvPr/>
        </p:nvSpPr>
        <p:spPr>
          <a:xfrm>
            <a:off x="560172" y="1158113"/>
            <a:ext cx="9778314" cy="830997"/>
          </a:xfrm>
          <a:prstGeom prst="rect">
            <a:avLst/>
          </a:prstGeom>
          <a:noFill/>
        </p:spPr>
        <p:txBody>
          <a:bodyPr wrap="square" rtlCol="0">
            <a:spAutoFit/>
          </a:bodyPr>
          <a:lstStyle/>
          <a:p>
            <a:r>
              <a:rPr lang="fr-FR" sz="2400" dirty="0"/>
              <a:t>S’abstraire de ses propres idées ou préjugés, car il juge une personne avec une histoire particulière, dans un environnement donné. Lire </a:t>
            </a:r>
            <a:r>
              <a:rPr lang="fr-FR" sz="2400" dirty="0" err="1"/>
              <a:t>Truche</a:t>
            </a:r>
            <a:r>
              <a:rPr lang="fr-FR" sz="2400" dirty="0"/>
              <a:t> p 32-33</a:t>
            </a:r>
          </a:p>
        </p:txBody>
      </p:sp>
      <p:sp>
        <p:nvSpPr>
          <p:cNvPr id="7" name="ZoneTexte 6">
            <a:extLst>
              <a:ext uri="{FF2B5EF4-FFF2-40B4-BE49-F238E27FC236}">
                <a16:creationId xmlns:a16="http://schemas.microsoft.com/office/drawing/2014/main" id="{984AD569-B61B-ED69-3F4C-8F39BD9DB423}"/>
              </a:ext>
            </a:extLst>
          </p:cNvPr>
          <p:cNvSpPr txBox="1"/>
          <p:nvPr/>
        </p:nvSpPr>
        <p:spPr>
          <a:xfrm>
            <a:off x="560172" y="2449097"/>
            <a:ext cx="9613558" cy="461665"/>
          </a:xfrm>
          <a:prstGeom prst="rect">
            <a:avLst/>
          </a:prstGeom>
          <a:noFill/>
        </p:spPr>
        <p:txBody>
          <a:bodyPr wrap="square" rtlCol="0">
            <a:spAutoFit/>
          </a:bodyPr>
          <a:lstStyle/>
          <a:p>
            <a:r>
              <a:rPr lang="fr-FR" sz="2400" dirty="0"/>
              <a:t>S’abstraire des pression extérieures</a:t>
            </a:r>
          </a:p>
        </p:txBody>
      </p:sp>
    </p:spTree>
    <p:extLst>
      <p:ext uri="{BB962C8B-B14F-4D97-AF65-F5344CB8AC3E}">
        <p14:creationId xmlns:p14="http://schemas.microsoft.com/office/powerpoint/2010/main" val="336623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06E5803-C68D-4AFC-014E-2249957FB0EA}"/>
              </a:ext>
            </a:extLst>
          </p:cNvPr>
          <p:cNvSpPr txBox="1"/>
          <p:nvPr/>
        </p:nvSpPr>
        <p:spPr>
          <a:xfrm>
            <a:off x="4399006" y="444843"/>
            <a:ext cx="2306594" cy="584775"/>
          </a:xfrm>
          <a:prstGeom prst="rect">
            <a:avLst/>
          </a:prstGeom>
          <a:noFill/>
        </p:spPr>
        <p:txBody>
          <a:bodyPr wrap="square" rtlCol="0">
            <a:spAutoFit/>
          </a:bodyPr>
          <a:lstStyle/>
          <a:p>
            <a:r>
              <a:rPr lang="fr-FR" sz="3200" dirty="0"/>
              <a:t>Le jugement</a:t>
            </a:r>
          </a:p>
        </p:txBody>
      </p:sp>
      <p:sp>
        <p:nvSpPr>
          <p:cNvPr id="7" name="ZoneTexte 6">
            <a:extLst>
              <a:ext uri="{FF2B5EF4-FFF2-40B4-BE49-F238E27FC236}">
                <a16:creationId xmlns:a16="http://schemas.microsoft.com/office/drawing/2014/main" id="{1F4F01D4-A63E-435E-F397-F04C3877867F}"/>
              </a:ext>
            </a:extLst>
          </p:cNvPr>
          <p:cNvSpPr txBox="1"/>
          <p:nvPr/>
        </p:nvSpPr>
        <p:spPr>
          <a:xfrm>
            <a:off x="1342768" y="1186249"/>
            <a:ext cx="10495005" cy="461665"/>
          </a:xfrm>
          <a:prstGeom prst="rect">
            <a:avLst/>
          </a:prstGeom>
          <a:noFill/>
        </p:spPr>
        <p:txBody>
          <a:bodyPr wrap="square" rtlCol="0">
            <a:spAutoFit/>
          </a:bodyPr>
          <a:lstStyle/>
          <a:p>
            <a:r>
              <a:rPr lang="fr-FR" sz="2400" dirty="0">
                <a:latin typeface="Calibri corps"/>
              </a:rPr>
              <a:t>On entend par jugement </a:t>
            </a:r>
            <a:r>
              <a:rPr lang="fr-FR" sz="2400" dirty="0">
                <a:effectLst/>
                <a:latin typeface="Calibri corps"/>
                <a:ea typeface="Calibri" panose="020F0502020204030204" pitchFamily="34" charset="0"/>
                <a:cs typeface="Times New Roman" panose="02020603050405020304" pitchFamily="18" charset="0"/>
              </a:rPr>
              <a:t>la </a:t>
            </a:r>
            <a:r>
              <a:rPr lang="fr-FR" sz="2400" dirty="0">
                <a:solidFill>
                  <a:schemeClr val="accent5">
                    <a:lumMod val="75000"/>
                  </a:schemeClr>
                </a:solidFill>
                <a:effectLst/>
                <a:latin typeface="Calibri corps"/>
                <a:ea typeface="Calibri" panose="020F0502020204030204" pitchFamily="34" charset="0"/>
                <a:cs typeface="Times New Roman" panose="02020603050405020304" pitchFamily="18" charset="0"/>
              </a:rPr>
              <a:t>décision</a:t>
            </a:r>
            <a:r>
              <a:rPr lang="fr-FR" sz="2400" dirty="0">
                <a:effectLst/>
                <a:latin typeface="Calibri corps"/>
                <a:ea typeface="Calibri" panose="020F0502020204030204" pitchFamily="34" charset="0"/>
                <a:cs typeface="Times New Roman" panose="02020603050405020304" pitchFamily="18" charset="0"/>
              </a:rPr>
              <a:t> et </a:t>
            </a:r>
            <a:r>
              <a:rPr lang="fr-FR" sz="2400" dirty="0">
                <a:solidFill>
                  <a:schemeClr val="accent5">
                    <a:lumMod val="75000"/>
                  </a:schemeClr>
                </a:solidFill>
                <a:effectLst/>
                <a:latin typeface="Calibri corps"/>
                <a:ea typeface="Calibri" panose="020F0502020204030204" pitchFamily="34" charset="0"/>
                <a:cs typeface="Times New Roman" panose="02020603050405020304" pitchFamily="18" charset="0"/>
              </a:rPr>
              <a:t>le document qui acte cette décision</a:t>
            </a:r>
            <a:r>
              <a:rPr lang="fr-FR" sz="2400" dirty="0">
                <a:effectLst/>
                <a:latin typeface="Calibri corps"/>
                <a:ea typeface="Calibri" panose="020F0502020204030204" pitchFamily="34" charset="0"/>
                <a:cs typeface="Times New Roman" panose="02020603050405020304" pitchFamily="18" charset="0"/>
              </a:rPr>
              <a:t>.</a:t>
            </a:r>
            <a:endParaRPr lang="fr-FR" sz="2400" dirty="0">
              <a:latin typeface="Calibri corps"/>
            </a:endParaRPr>
          </a:p>
        </p:txBody>
      </p:sp>
      <p:sp>
        <p:nvSpPr>
          <p:cNvPr id="3" name="ZoneTexte 2">
            <a:extLst>
              <a:ext uri="{FF2B5EF4-FFF2-40B4-BE49-F238E27FC236}">
                <a16:creationId xmlns:a16="http://schemas.microsoft.com/office/drawing/2014/main" id="{F7849B94-41C3-86FD-D87E-6B400F9E33EC}"/>
              </a:ext>
            </a:extLst>
          </p:cNvPr>
          <p:cNvSpPr txBox="1"/>
          <p:nvPr/>
        </p:nvSpPr>
        <p:spPr>
          <a:xfrm>
            <a:off x="1911950" y="1896759"/>
            <a:ext cx="7974228" cy="1569660"/>
          </a:xfrm>
          <a:prstGeom prst="rect">
            <a:avLst/>
          </a:prstGeom>
          <a:noFill/>
        </p:spPr>
        <p:txBody>
          <a:bodyPr wrap="square" rtlCol="0">
            <a:spAutoFit/>
          </a:bodyPr>
          <a:lstStyle/>
          <a:p>
            <a:r>
              <a:rPr lang="fr-FR" sz="2400" u="sng" dirty="0"/>
              <a:t>La décision </a:t>
            </a:r>
            <a:r>
              <a:rPr lang="fr-FR" sz="2400" dirty="0"/>
              <a:t>: au pénal le juge a 2 décisions à prendre :</a:t>
            </a:r>
          </a:p>
          <a:p>
            <a:endParaRPr lang="fr-FR" sz="2400" dirty="0"/>
          </a:p>
          <a:p>
            <a:pPr marL="342900" indent="-342900">
              <a:buFont typeface="Wingdings" panose="05000000000000000000" pitchFamily="2" charset="2"/>
              <a:buChar char="v"/>
            </a:pPr>
            <a:r>
              <a:rPr lang="fr-FR" sz="2400" dirty="0"/>
              <a:t>L’une sur </a:t>
            </a:r>
            <a:r>
              <a:rPr lang="fr-FR" sz="2400" dirty="0">
                <a:solidFill>
                  <a:srgbClr val="FF0000"/>
                </a:solidFill>
              </a:rPr>
              <a:t>la culpabilité du prévenu</a:t>
            </a:r>
            <a:r>
              <a:rPr lang="fr-FR" sz="2400" dirty="0"/>
              <a:t>,</a:t>
            </a:r>
          </a:p>
          <a:p>
            <a:pPr marL="342900" indent="-342900">
              <a:buFont typeface="Wingdings" panose="05000000000000000000" pitchFamily="2" charset="2"/>
              <a:buChar char="v"/>
            </a:pPr>
            <a:r>
              <a:rPr lang="fr-FR" sz="2400" dirty="0"/>
              <a:t>L’autre sur </a:t>
            </a:r>
            <a:r>
              <a:rPr lang="fr-FR" sz="2400" dirty="0">
                <a:solidFill>
                  <a:srgbClr val="FF0000"/>
                </a:solidFill>
              </a:rPr>
              <a:t>la peine à infliger</a:t>
            </a:r>
          </a:p>
        </p:txBody>
      </p:sp>
      <p:sp>
        <p:nvSpPr>
          <p:cNvPr id="10" name="ZoneTexte 9">
            <a:extLst>
              <a:ext uri="{FF2B5EF4-FFF2-40B4-BE49-F238E27FC236}">
                <a16:creationId xmlns:a16="http://schemas.microsoft.com/office/drawing/2014/main" id="{CD8CA164-E885-FD67-2600-B242C2461B17}"/>
              </a:ext>
            </a:extLst>
          </p:cNvPr>
          <p:cNvSpPr txBox="1"/>
          <p:nvPr/>
        </p:nvSpPr>
        <p:spPr>
          <a:xfrm>
            <a:off x="502508" y="3715265"/>
            <a:ext cx="11401168" cy="1143070"/>
          </a:xfrm>
          <a:prstGeom prst="rect">
            <a:avLst/>
          </a:prstGeom>
          <a:noFill/>
        </p:spPr>
        <p:txBody>
          <a:bodyPr wrap="square" rtlCol="0">
            <a:spAutoFit/>
          </a:bodyPr>
          <a:lstStyle/>
          <a:p>
            <a:pPr marL="342900" lvl="0" indent="-342900">
              <a:lnSpc>
                <a:spcPct val="150000"/>
              </a:lnSpc>
              <a:spcAft>
                <a:spcPts val="800"/>
              </a:spcAft>
              <a:buFont typeface="Wingdings" panose="05000000000000000000" pitchFamily="2" charset="2"/>
              <a:buChar char=""/>
            </a:pPr>
            <a:r>
              <a:rPr lang="fr-FR" sz="2400" dirty="0">
                <a:effectLst/>
                <a:latin typeface="Calibri corps"/>
                <a:ea typeface="Calibri" panose="020F0502020204030204" pitchFamily="34" charset="0"/>
                <a:cs typeface="Wingdings" panose="05000000000000000000" pitchFamily="2" charset="2"/>
              </a:rPr>
              <a:t>Même après un renvoi d’un juge d’instruction et un dossier bien préparé par le procureur, le juge est maître de dire si le prévenu est coupable ou doit être acquitté</a:t>
            </a:r>
            <a:r>
              <a:rPr lang="fr-FR" sz="1800" dirty="0">
                <a:effectLst/>
                <a:latin typeface="Comic Sans MS" panose="030F0702030302020204" pitchFamily="66" charset="0"/>
                <a:ea typeface="Calibri" panose="020F0502020204030204" pitchFamily="34" charset="0"/>
                <a:cs typeface="Wingdings" panose="05000000000000000000" pitchFamily="2" charset="2"/>
              </a:rPr>
              <a:t>.</a:t>
            </a:r>
          </a:p>
        </p:txBody>
      </p:sp>
      <p:sp>
        <p:nvSpPr>
          <p:cNvPr id="8" name="ZoneTexte 7">
            <a:extLst>
              <a:ext uri="{FF2B5EF4-FFF2-40B4-BE49-F238E27FC236}">
                <a16:creationId xmlns:a16="http://schemas.microsoft.com/office/drawing/2014/main" id="{189EFBBC-FF83-E1A9-263E-2B0A1431D97B}"/>
              </a:ext>
            </a:extLst>
          </p:cNvPr>
          <p:cNvSpPr txBox="1"/>
          <p:nvPr/>
        </p:nvSpPr>
        <p:spPr>
          <a:xfrm>
            <a:off x="676275" y="5100216"/>
            <a:ext cx="10239375" cy="114307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fr-FR" sz="2400" dirty="0"/>
              <a:t>Le juge  est tenu à ne pas dépasser des peines plafonds mais il n’y a pas de peines planchers, à de rares exceptions près, dont les crimes.</a:t>
            </a:r>
          </a:p>
        </p:txBody>
      </p:sp>
    </p:spTree>
    <p:extLst>
      <p:ext uri="{BB962C8B-B14F-4D97-AF65-F5344CB8AC3E}">
        <p14:creationId xmlns:p14="http://schemas.microsoft.com/office/powerpoint/2010/main" val="177481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ECCA04C-24E0-4F9E-3984-D0DCBB458B4F}"/>
              </a:ext>
            </a:extLst>
          </p:cNvPr>
          <p:cNvSpPr txBox="1"/>
          <p:nvPr/>
        </p:nvSpPr>
        <p:spPr>
          <a:xfrm>
            <a:off x="3445989" y="4547602"/>
            <a:ext cx="4601347" cy="523220"/>
          </a:xfrm>
          <a:prstGeom prst="rect">
            <a:avLst/>
          </a:prstGeom>
          <a:noFill/>
        </p:spPr>
        <p:txBody>
          <a:bodyPr wrap="square" rtlCol="0">
            <a:spAutoFit/>
          </a:bodyPr>
          <a:lstStyle/>
          <a:p>
            <a:r>
              <a:rPr lang="fr-FR" sz="2800" dirty="0"/>
              <a:t>Quelle lourde responsabilité ! </a:t>
            </a:r>
          </a:p>
        </p:txBody>
      </p:sp>
      <p:sp>
        <p:nvSpPr>
          <p:cNvPr id="6" name="ZoneTexte 5">
            <a:extLst>
              <a:ext uri="{FF2B5EF4-FFF2-40B4-BE49-F238E27FC236}">
                <a16:creationId xmlns:a16="http://schemas.microsoft.com/office/drawing/2014/main" id="{3A90325A-3BE8-0FE6-C11D-8A745EE9E945}"/>
              </a:ext>
            </a:extLst>
          </p:cNvPr>
          <p:cNvSpPr txBox="1"/>
          <p:nvPr/>
        </p:nvSpPr>
        <p:spPr>
          <a:xfrm>
            <a:off x="485724" y="584949"/>
            <a:ext cx="10149016" cy="1964512"/>
          </a:xfrm>
          <a:prstGeom prst="rect">
            <a:avLst/>
          </a:prstGeom>
          <a:noFill/>
        </p:spPr>
        <p:txBody>
          <a:bodyPr wrap="square" rtlCol="0">
            <a:spAutoFit/>
          </a:bodyPr>
          <a:lstStyle/>
          <a:p>
            <a:pPr algn="ctr">
              <a:lnSpc>
                <a:spcPct val="150000"/>
              </a:lnSpc>
            </a:pPr>
            <a:r>
              <a:rPr lang="fr-FR" sz="2800" dirty="0">
                <a:latin typeface="Calibri corps"/>
                <a:ea typeface="Calibri" panose="020F0502020204030204" pitchFamily="34" charset="0"/>
                <a:cs typeface="Times New Roman" panose="02020603050405020304" pitchFamily="18" charset="0"/>
              </a:rPr>
              <a:t>Le juge</a:t>
            </a:r>
            <a:r>
              <a:rPr lang="fr-FR" sz="2800" dirty="0">
                <a:effectLst/>
                <a:latin typeface="Calibri corps"/>
                <a:ea typeface="Calibri" panose="020F0502020204030204" pitchFamily="34" charset="0"/>
                <a:cs typeface="Times New Roman" panose="02020603050405020304" pitchFamily="18" charset="0"/>
              </a:rPr>
              <a:t> doit tenir compte de la personnalité du prévenu, de ses antécédents, du contexte, de son parcours éventuellement depuis l’infraction</a:t>
            </a:r>
            <a:r>
              <a:rPr lang="fr-FR" sz="2400" dirty="0">
                <a:effectLst/>
                <a:latin typeface="Calibri corps"/>
                <a:ea typeface="Calibri" panose="020F0502020204030204" pitchFamily="34" charset="0"/>
                <a:cs typeface="Times New Roman" panose="02020603050405020304" pitchFamily="18" charset="0"/>
              </a:rPr>
              <a:t>.</a:t>
            </a:r>
            <a:endParaRPr lang="fr-FR" sz="2400" dirty="0">
              <a:latin typeface="Calibri corps"/>
            </a:endParaRPr>
          </a:p>
        </p:txBody>
      </p:sp>
      <p:sp>
        <p:nvSpPr>
          <p:cNvPr id="3" name="ZoneTexte 2">
            <a:extLst>
              <a:ext uri="{FF2B5EF4-FFF2-40B4-BE49-F238E27FC236}">
                <a16:creationId xmlns:a16="http://schemas.microsoft.com/office/drawing/2014/main" id="{0EA27531-5425-CF4B-2177-28AF2CC50DCD}"/>
              </a:ext>
            </a:extLst>
          </p:cNvPr>
          <p:cNvSpPr txBox="1"/>
          <p:nvPr/>
        </p:nvSpPr>
        <p:spPr>
          <a:xfrm>
            <a:off x="535469" y="3133033"/>
            <a:ext cx="10422385" cy="954107"/>
          </a:xfrm>
          <a:prstGeom prst="rect">
            <a:avLst/>
          </a:prstGeom>
          <a:noFill/>
        </p:spPr>
        <p:txBody>
          <a:bodyPr wrap="square" rtlCol="0">
            <a:spAutoFit/>
          </a:bodyPr>
          <a:lstStyle/>
          <a:p>
            <a:r>
              <a:rPr lang="fr-FR" sz="2800" dirty="0">
                <a:latin typeface="Calibri corps"/>
              </a:rPr>
              <a:t>Penser aussi à tous ceux, famille ou proches qui seront impactés par la décision   </a:t>
            </a:r>
            <a:r>
              <a:rPr lang="fr-FR" sz="2400" dirty="0">
                <a:latin typeface="Calibri corps"/>
              </a:rPr>
              <a:t>Cf </a:t>
            </a:r>
            <a:r>
              <a:rPr lang="fr-FR" sz="2400" dirty="0" err="1">
                <a:latin typeface="Calibri corps"/>
              </a:rPr>
              <a:t>Truche</a:t>
            </a:r>
            <a:r>
              <a:rPr lang="fr-FR" sz="2400" dirty="0">
                <a:latin typeface="Calibri corps"/>
              </a:rPr>
              <a:t> p 180</a:t>
            </a:r>
          </a:p>
        </p:txBody>
      </p:sp>
    </p:spTree>
    <p:extLst>
      <p:ext uri="{BB962C8B-B14F-4D97-AF65-F5344CB8AC3E}">
        <p14:creationId xmlns:p14="http://schemas.microsoft.com/office/powerpoint/2010/main" val="425980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9429FA5-4B9F-B8F6-3B00-0C79E4408366}"/>
              </a:ext>
            </a:extLst>
          </p:cNvPr>
          <p:cNvSpPr txBox="1"/>
          <p:nvPr/>
        </p:nvSpPr>
        <p:spPr>
          <a:xfrm>
            <a:off x="395416" y="486032"/>
            <a:ext cx="11318789" cy="461665"/>
          </a:xfrm>
          <a:prstGeom prst="rect">
            <a:avLst/>
          </a:prstGeom>
          <a:noFill/>
        </p:spPr>
        <p:txBody>
          <a:bodyPr wrap="square" rtlCol="0">
            <a:spAutoFit/>
          </a:bodyPr>
          <a:lstStyle/>
          <a:p>
            <a:r>
              <a:rPr lang="fr-FR" sz="2400" dirty="0"/>
              <a:t>Dans le choix de cette peine, outre son montant le juge rencontre une </a:t>
            </a:r>
            <a:r>
              <a:rPr lang="fr-FR" sz="2400" b="1" dirty="0">
                <a:solidFill>
                  <a:srgbClr val="FF0000"/>
                </a:solidFill>
              </a:rPr>
              <a:t>sixième difficulté</a:t>
            </a:r>
            <a:endParaRPr lang="fr-FR" sz="2400" dirty="0"/>
          </a:p>
        </p:txBody>
      </p:sp>
      <p:sp>
        <p:nvSpPr>
          <p:cNvPr id="3" name="ZoneTexte 2">
            <a:extLst>
              <a:ext uri="{FF2B5EF4-FFF2-40B4-BE49-F238E27FC236}">
                <a16:creationId xmlns:a16="http://schemas.microsoft.com/office/drawing/2014/main" id="{17E23A88-EB57-B329-AFEA-9378CD877403}"/>
              </a:ext>
            </a:extLst>
          </p:cNvPr>
          <p:cNvSpPr txBox="1"/>
          <p:nvPr/>
        </p:nvSpPr>
        <p:spPr>
          <a:xfrm>
            <a:off x="906163" y="1293341"/>
            <a:ext cx="10149016" cy="523220"/>
          </a:xfrm>
          <a:prstGeom prst="rect">
            <a:avLst/>
          </a:prstGeom>
          <a:noFill/>
        </p:spPr>
        <p:txBody>
          <a:bodyPr wrap="square" rtlCol="0">
            <a:spAutoFit/>
          </a:bodyPr>
          <a:lstStyle/>
          <a:p>
            <a:r>
              <a:rPr lang="fr-FR" sz="2400" dirty="0"/>
              <a:t>C’est sa </a:t>
            </a:r>
            <a:r>
              <a:rPr lang="fr-FR" sz="2800" dirty="0">
                <a:solidFill>
                  <a:srgbClr val="FF0000"/>
                </a:solidFill>
              </a:rPr>
              <a:t>méconnaissance de la suite donnée au jugement </a:t>
            </a:r>
            <a:r>
              <a:rPr lang="fr-FR" sz="2800" dirty="0"/>
              <a:t>:</a:t>
            </a:r>
            <a:endParaRPr lang="fr-FR" sz="2400" dirty="0"/>
          </a:p>
        </p:txBody>
      </p:sp>
      <p:sp>
        <p:nvSpPr>
          <p:cNvPr id="4" name="ZoneTexte 3">
            <a:extLst>
              <a:ext uri="{FF2B5EF4-FFF2-40B4-BE49-F238E27FC236}">
                <a16:creationId xmlns:a16="http://schemas.microsoft.com/office/drawing/2014/main" id="{5D066229-9FE6-1D32-8E06-F3A4B6A51BB4}"/>
              </a:ext>
            </a:extLst>
          </p:cNvPr>
          <p:cNvSpPr txBox="1"/>
          <p:nvPr/>
        </p:nvSpPr>
        <p:spPr>
          <a:xfrm>
            <a:off x="1001414" y="2316120"/>
            <a:ext cx="9794788" cy="3174395"/>
          </a:xfrm>
          <a:prstGeom prst="rect">
            <a:avLst/>
          </a:prstGeom>
          <a:noFill/>
        </p:spPr>
        <p:txBody>
          <a:bodyPr wrap="square" rtlCol="0">
            <a:spAutoFit/>
          </a:bodyPr>
          <a:lstStyle/>
          <a:p>
            <a:pPr marL="342900" lvl="0" indent="-342900">
              <a:lnSpc>
                <a:spcPct val="150000"/>
              </a:lnSpc>
              <a:buFont typeface="Symbol" panose="05050102010706020507" pitchFamily="18" charset="2"/>
              <a:buChar char=""/>
            </a:pPr>
            <a:r>
              <a:rPr lang="fr-FR" sz="2400" dirty="0">
                <a:effectLst/>
                <a:latin typeface="Calibri corps"/>
                <a:ea typeface="Calibri" panose="020F0502020204030204" pitchFamily="34" charset="0"/>
                <a:cs typeface="Symbol" panose="05050102010706020507" pitchFamily="18" charset="2"/>
              </a:rPr>
              <a:t>Rôle du juge de l’application des peines JAP qui peut modifier ou révoquer une peine de sursis avec mise à l’épreuve ou une peine de TIG par ex,</a:t>
            </a:r>
          </a:p>
          <a:p>
            <a:pPr lvl="0">
              <a:lnSpc>
                <a:spcPct val="150000"/>
              </a:lnSpc>
            </a:pPr>
            <a:endParaRPr lang="fr-FR" sz="2000" dirty="0">
              <a:effectLst/>
              <a:latin typeface="Calibri corps"/>
              <a:ea typeface="Calibri" panose="020F0502020204030204" pitchFamily="34" charset="0"/>
              <a:cs typeface="Symbol" panose="05050102010706020507" pitchFamily="18" charset="2"/>
            </a:endParaRPr>
          </a:p>
          <a:p>
            <a:pPr marL="342900" lvl="0" indent="-342900">
              <a:lnSpc>
                <a:spcPct val="150000"/>
              </a:lnSpc>
              <a:buFont typeface="Symbol" panose="05050102010706020507" pitchFamily="18" charset="2"/>
              <a:buChar char=""/>
            </a:pPr>
            <a:r>
              <a:rPr lang="fr-FR" sz="2400" dirty="0">
                <a:effectLst/>
                <a:latin typeface="Calibri corps"/>
                <a:ea typeface="Calibri" panose="020F0502020204030204" pitchFamily="34" charset="0"/>
                <a:cs typeface="Symbol" panose="05050102010706020507" pitchFamily="18" charset="2"/>
              </a:rPr>
              <a:t>Méconnaissance des possibilités de travail d’intérêt général,</a:t>
            </a:r>
          </a:p>
          <a:p>
            <a:pPr lvl="0">
              <a:lnSpc>
                <a:spcPct val="150000"/>
              </a:lnSpc>
            </a:pPr>
            <a:endParaRPr lang="fr-FR" sz="2000" dirty="0">
              <a:effectLst/>
              <a:latin typeface="Calibri corps"/>
              <a:ea typeface="Calibri" panose="020F0502020204030204" pitchFamily="34" charset="0"/>
              <a:cs typeface="Symbol" panose="05050102010706020507" pitchFamily="18" charset="2"/>
            </a:endParaRPr>
          </a:p>
          <a:p>
            <a:pPr marL="342900" lvl="0" indent="-342900">
              <a:lnSpc>
                <a:spcPct val="150000"/>
              </a:lnSpc>
              <a:spcAft>
                <a:spcPts val="800"/>
              </a:spcAft>
              <a:buFont typeface="Symbol" panose="05050102010706020507" pitchFamily="18" charset="2"/>
              <a:buChar char=""/>
            </a:pPr>
            <a:r>
              <a:rPr lang="fr-FR" sz="2400" dirty="0">
                <a:effectLst/>
                <a:latin typeface="Calibri corps"/>
                <a:ea typeface="Calibri" panose="020F0502020204030204" pitchFamily="34" charset="0"/>
                <a:cs typeface="Symbol" panose="05050102010706020507" pitchFamily="18" charset="2"/>
              </a:rPr>
              <a:t>Méconnaissance du lieu de l’incarcération et du système pénitentiaire</a:t>
            </a:r>
          </a:p>
        </p:txBody>
      </p:sp>
    </p:spTree>
    <p:extLst>
      <p:ext uri="{BB962C8B-B14F-4D97-AF65-F5344CB8AC3E}">
        <p14:creationId xmlns:p14="http://schemas.microsoft.com/office/powerpoint/2010/main" val="335077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 quotidien d'un tribunal correctionnel outrage à agent Laval.mp4-">
            <a:hlinkClick r:id="" action="ppaction://media"/>
            <a:extLst>
              <a:ext uri="{FF2B5EF4-FFF2-40B4-BE49-F238E27FC236}">
                <a16:creationId xmlns:a16="http://schemas.microsoft.com/office/drawing/2014/main" id="{C9F63771-89F7-F386-2AED-08EB72CB64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9753600" cy="5486400"/>
          </a:xfrm>
          <a:prstGeom prst="rect">
            <a:avLst/>
          </a:prstGeom>
        </p:spPr>
      </p:pic>
    </p:spTree>
    <p:extLst>
      <p:ext uri="{BB962C8B-B14F-4D97-AF65-F5344CB8AC3E}">
        <p14:creationId xmlns:p14="http://schemas.microsoft.com/office/powerpoint/2010/main" val="341365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8D7D522-410D-2493-68A8-689D858738FD}"/>
              </a:ext>
            </a:extLst>
          </p:cNvPr>
          <p:cNvSpPr txBox="1"/>
          <p:nvPr/>
        </p:nvSpPr>
        <p:spPr>
          <a:xfrm>
            <a:off x="2553731" y="436605"/>
            <a:ext cx="5947718" cy="470000"/>
          </a:xfrm>
          <a:prstGeom prst="rect">
            <a:avLst/>
          </a:prstGeom>
          <a:noFill/>
        </p:spPr>
        <p:txBody>
          <a:bodyPr wrap="square" rtlCol="0">
            <a:spAutoFit/>
          </a:bodyPr>
          <a:lstStyle/>
          <a:p>
            <a:pPr lvl="0">
              <a:lnSpc>
                <a:spcPct val="107000"/>
              </a:lnSpc>
              <a:spcAft>
                <a:spcPts val="800"/>
              </a:spcAft>
            </a:pPr>
            <a:r>
              <a:rPr lang="fr-FR" sz="2400" b="1" dirty="0">
                <a:solidFill>
                  <a:srgbClr val="FF0000"/>
                </a:solidFill>
                <a:latin typeface="Calibri corps"/>
                <a:ea typeface="Calibri" panose="020F0502020204030204" pitchFamily="34" charset="0"/>
                <a:cs typeface="Times New Roman" panose="02020603050405020304" pitchFamily="18" charset="0"/>
              </a:rPr>
              <a:t>Huitième difficulté </a:t>
            </a:r>
            <a:r>
              <a:rPr lang="fr-FR" sz="2400" dirty="0">
                <a:solidFill>
                  <a:srgbClr val="FF0000"/>
                </a:solidFill>
                <a:latin typeface="Calibri corps"/>
                <a:ea typeface="Calibri" panose="020F0502020204030204" pitchFamily="34" charset="0"/>
                <a:cs typeface="Times New Roman" panose="02020603050405020304" pitchFamily="18" charset="0"/>
              </a:rPr>
              <a:t>: </a:t>
            </a:r>
            <a:r>
              <a:rPr lang="fr-FR" sz="2400" dirty="0">
                <a:solidFill>
                  <a:srgbClr val="FF0000"/>
                </a:solidFill>
                <a:effectLst/>
                <a:latin typeface="Calibri corps"/>
                <a:ea typeface="Calibri" panose="020F0502020204030204" pitchFamily="34" charset="0"/>
                <a:cs typeface="Times New Roman" panose="02020603050405020304" pitchFamily="18" charset="0"/>
              </a:rPr>
              <a:t>La rédaction du jugement</a:t>
            </a:r>
          </a:p>
        </p:txBody>
      </p:sp>
      <p:sp>
        <p:nvSpPr>
          <p:cNvPr id="4" name="ZoneTexte 3">
            <a:extLst>
              <a:ext uri="{FF2B5EF4-FFF2-40B4-BE49-F238E27FC236}">
                <a16:creationId xmlns:a16="http://schemas.microsoft.com/office/drawing/2014/main" id="{3CC79D5A-A8D4-BC6C-D031-D45113A6A86C}"/>
              </a:ext>
            </a:extLst>
          </p:cNvPr>
          <p:cNvSpPr txBox="1"/>
          <p:nvPr/>
        </p:nvSpPr>
        <p:spPr>
          <a:xfrm>
            <a:off x="1094344" y="1072464"/>
            <a:ext cx="10564255" cy="5159554"/>
          </a:xfrm>
          <a:prstGeom prst="rect">
            <a:avLst/>
          </a:prstGeom>
          <a:noFill/>
        </p:spPr>
        <p:txBody>
          <a:bodyPr wrap="square" rtlCol="0">
            <a:spAutoFit/>
          </a:bodyPr>
          <a:lstStyle/>
          <a:p>
            <a:pPr>
              <a:lnSpc>
                <a:spcPct val="200000"/>
              </a:lnSpc>
            </a:pPr>
            <a:r>
              <a:rPr lang="fr-FR" sz="2400" dirty="0"/>
              <a:t>Le juge doit                                                                                                                                                                                                                                                                                                                                                                                                                                                                                                                                                                                                                                                                                                                                                                                                                                                                                                                                                                                                                                                                                                                                                                                                                                                                                                                                                                                                                                                                                                                                                                                                                                                                                                                                                                                                                                                                                                                                                                                                                                                                                                                                                                                                                                          </a:t>
            </a:r>
          </a:p>
          <a:p>
            <a:pPr marL="342900" indent="-342900">
              <a:lnSpc>
                <a:spcPct val="200000"/>
              </a:lnSpc>
              <a:buFont typeface="Wingdings" panose="05000000000000000000" pitchFamily="2" charset="2"/>
              <a:buChar char="v"/>
            </a:pPr>
            <a:r>
              <a:rPr lang="fr-FR" sz="2400" dirty="0"/>
              <a:t>rappeler exactement les faits et les dires,  </a:t>
            </a:r>
          </a:p>
          <a:p>
            <a:pPr marL="342900" indent="-342900">
              <a:lnSpc>
                <a:spcPct val="200000"/>
              </a:lnSpc>
              <a:buFont typeface="Wingdings" panose="05000000000000000000" pitchFamily="2" charset="2"/>
              <a:buChar char="v"/>
            </a:pPr>
            <a:r>
              <a:rPr lang="fr-FR" sz="2400" dirty="0"/>
              <a:t>peser ses mots, et prendre le temps de réfléchir au mot juste, pour que les parties sachent qu’elles ont bien été entendues et reconnues,</a:t>
            </a:r>
          </a:p>
          <a:p>
            <a:pPr marL="342900" indent="-342900">
              <a:lnSpc>
                <a:spcPct val="200000"/>
              </a:lnSpc>
              <a:buFont typeface="Wingdings" panose="05000000000000000000" pitchFamily="2" charset="2"/>
              <a:buChar char="v"/>
            </a:pPr>
            <a:r>
              <a:rPr lang="fr-FR" sz="2400" dirty="0"/>
              <a:t>mettre en forme les arguments qui ont amené la décision, de façon à ne pas risquer d’être désavoué en appel ou en cassation,</a:t>
            </a:r>
          </a:p>
          <a:p>
            <a:pPr marL="342900" indent="-342900">
              <a:lnSpc>
                <a:spcPct val="200000"/>
              </a:lnSpc>
              <a:buFont typeface="Wingdings" panose="05000000000000000000" pitchFamily="2" charset="2"/>
              <a:buChar char="v"/>
            </a:pPr>
            <a:r>
              <a:rPr lang="fr-FR" sz="2400" dirty="0"/>
              <a:t> et surtout rendre sa décision compréhensible par les parties.</a:t>
            </a:r>
          </a:p>
        </p:txBody>
      </p:sp>
      <p:sp>
        <p:nvSpPr>
          <p:cNvPr id="2" name="ZoneTexte 1">
            <a:extLst>
              <a:ext uri="{FF2B5EF4-FFF2-40B4-BE49-F238E27FC236}">
                <a16:creationId xmlns:a16="http://schemas.microsoft.com/office/drawing/2014/main" id="{93E8B5C8-60DC-BE48-A4E2-46E8F3E98B99}"/>
              </a:ext>
            </a:extLst>
          </p:cNvPr>
          <p:cNvSpPr txBox="1"/>
          <p:nvPr/>
        </p:nvSpPr>
        <p:spPr>
          <a:xfrm>
            <a:off x="1200150" y="6397877"/>
            <a:ext cx="7301299" cy="369332"/>
          </a:xfrm>
          <a:prstGeom prst="rect">
            <a:avLst/>
          </a:prstGeom>
          <a:noFill/>
        </p:spPr>
        <p:txBody>
          <a:bodyPr wrap="square" rtlCol="0">
            <a:spAutoFit/>
          </a:bodyPr>
          <a:lstStyle/>
          <a:p>
            <a:r>
              <a:rPr lang="fr-FR" dirty="0"/>
              <a:t>Dire 2 mots sur le secret du délibéré</a:t>
            </a:r>
          </a:p>
        </p:txBody>
      </p:sp>
    </p:spTree>
    <p:extLst>
      <p:ext uri="{BB962C8B-B14F-4D97-AF65-F5344CB8AC3E}">
        <p14:creationId xmlns:p14="http://schemas.microsoft.com/office/powerpoint/2010/main" val="417946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B382C97-0FC3-E0CA-66CC-26B668BE2B89}"/>
              </a:ext>
            </a:extLst>
          </p:cNvPr>
          <p:cNvSpPr txBox="1"/>
          <p:nvPr/>
        </p:nvSpPr>
        <p:spPr>
          <a:xfrm>
            <a:off x="1820560" y="540774"/>
            <a:ext cx="10000735" cy="461665"/>
          </a:xfrm>
          <a:prstGeom prst="rect">
            <a:avLst/>
          </a:prstGeom>
          <a:noFill/>
        </p:spPr>
        <p:txBody>
          <a:bodyPr wrap="square" rtlCol="0">
            <a:spAutoFit/>
          </a:bodyPr>
          <a:lstStyle/>
          <a:p>
            <a:r>
              <a:rPr lang="fr-FR" sz="2400" dirty="0"/>
              <a:t>Mais juger, c’est aussi pour le juge se poser des questions :</a:t>
            </a:r>
          </a:p>
        </p:txBody>
      </p:sp>
      <p:sp>
        <p:nvSpPr>
          <p:cNvPr id="3" name="ZoneTexte 2">
            <a:extLst>
              <a:ext uri="{FF2B5EF4-FFF2-40B4-BE49-F238E27FC236}">
                <a16:creationId xmlns:a16="http://schemas.microsoft.com/office/drawing/2014/main" id="{53DDC5E5-AFCC-8FEB-5CBC-16A3E44486EE}"/>
              </a:ext>
            </a:extLst>
          </p:cNvPr>
          <p:cNvSpPr txBox="1"/>
          <p:nvPr/>
        </p:nvSpPr>
        <p:spPr>
          <a:xfrm>
            <a:off x="723900" y="1431664"/>
            <a:ext cx="7760043" cy="461665"/>
          </a:xfrm>
          <a:prstGeom prst="rect">
            <a:avLst/>
          </a:prstGeom>
          <a:noFill/>
        </p:spPr>
        <p:txBody>
          <a:bodyPr wrap="square" rtlCol="0">
            <a:spAutoFit/>
          </a:bodyPr>
          <a:lstStyle/>
          <a:p>
            <a:r>
              <a:rPr lang="fr-FR" sz="2400" dirty="0"/>
              <a:t>Qui suis-je pour juger ?</a:t>
            </a:r>
          </a:p>
        </p:txBody>
      </p:sp>
      <p:sp>
        <p:nvSpPr>
          <p:cNvPr id="4" name="ZoneTexte 3">
            <a:extLst>
              <a:ext uri="{FF2B5EF4-FFF2-40B4-BE49-F238E27FC236}">
                <a16:creationId xmlns:a16="http://schemas.microsoft.com/office/drawing/2014/main" id="{5D802540-0816-E5E8-A333-A5F5A4CE0E73}"/>
              </a:ext>
            </a:extLst>
          </p:cNvPr>
          <p:cNvSpPr txBox="1"/>
          <p:nvPr/>
        </p:nvSpPr>
        <p:spPr>
          <a:xfrm>
            <a:off x="1333757" y="2076445"/>
            <a:ext cx="6656173" cy="461665"/>
          </a:xfrm>
          <a:prstGeom prst="rect">
            <a:avLst/>
          </a:prstGeom>
          <a:noFill/>
        </p:spPr>
        <p:txBody>
          <a:bodyPr wrap="square" rtlCol="0">
            <a:spAutoFit/>
          </a:bodyPr>
          <a:lstStyle/>
          <a:p>
            <a:r>
              <a:rPr lang="fr-FR" sz="2400" dirty="0"/>
              <a:t>Ne vais-je pas commettre une injustice ?</a:t>
            </a:r>
          </a:p>
        </p:txBody>
      </p:sp>
      <p:sp>
        <p:nvSpPr>
          <p:cNvPr id="5" name="ZoneTexte 4">
            <a:extLst>
              <a:ext uri="{FF2B5EF4-FFF2-40B4-BE49-F238E27FC236}">
                <a16:creationId xmlns:a16="http://schemas.microsoft.com/office/drawing/2014/main" id="{83B62D84-688E-B50B-3437-DCEE992C66BF}"/>
              </a:ext>
            </a:extLst>
          </p:cNvPr>
          <p:cNvSpPr txBox="1"/>
          <p:nvPr/>
        </p:nvSpPr>
        <p:spPr>
          <a:xfrm>
            <a:off x="1820560" y="2784220"/>
            <a:ext cx="6145427" cy="461665"/>
          </a:xfrm>
          <a:prstGeom prst="rect">
            <a:avLst/>
          </a:prstGeom>
          <a:noFill/>
        </p:spPr>
        <p:txBody>
          <a:bodyPr wrap="square" rtlCol="0">
            <a:spAutoFit/>
          </a:bodyPr>
          <a:lstStyle/>
          <a:p>
            <a:r>
              <a:rPr lang="fr-FR" sz="2400" dirty="0"/>
              <a:t>Punir est-ce la bonne solution ?</a:t>
            </a:r>
          </a:p>
        </p:txBody>
      </p:sp>
      <p:sp>
        <p:nvSpPr>
          <p:cNvPr id="6" name="ZoneTexte 5">
            <a:extLst>
              <a:ext uri="{FF2B5EF4-FFF2-40B4-BE49-F238E27FC236}">
                <a16:creationId xmlns:a16="http://schemas.microsoft.com/office/drawing/2014/main" id="{7CBD3A12-9D1A-EF6D-BFEE-08D7D2D79B0B}"/>
              </a:ext>
            </a:extLst>
          </p:cNvPr>
          <p:cNvSpPr txBox="1"/>
          <p:nvPr/>
        </p:nvSpPr>
        <p:spPr>
          <a:xfrm>
            <a:off x="723900" y="3612116"/>
            <a:ext cx="10553700" cy="461665"/>
          </a:xfrm>
          <a:prstGeom prst="rect">
            <a:avLst/>
          </a:prstGeom>
          <a:noFill/>
        </p:spPr>
        <p:txBody>
          <a:bodyPr wrap="square" rtlCol="0">
            <a:spAutoFit/>
          </a:bodyPr>
          <a:lstStyle/>
          <a:p>
            <a:r>
              <a:rPr lang="fr-FR" sz="2400" dirty="0"/>
              <a:t>La prison est-elle une école de la récidive ou une chance de se réinsérer ?</a:t>
            </a:r>
          </a:p>
        </p:txBody>
      </p:sp>
      <p:sp>
        <p:nvSpPr>
          <p:cNvPr id="7" name="ZoneTexte 6">
            <a:extLst>
              <a:ext uri="{FF2B5EF4-FFF2-40B4-BE49-F238E27FC236}">
                <a16:creationId xmlns:a16="http://schemas.microsoft.com/office/drawing/2014/main" id="{05002BDE-7438-3123-F584-C7F84B69950D}"/>
              </a:ext>
            </a:extLst>
          </p:cNvPr>
          <p:cNvSpPr txBox="1"/>
          <p:nvPr/>
        </p:nvSpPr>
        <p:spPr>
          <a:xfrm>
            <a:off x="333375" y="4961571"/>
            <a:ext cx="11049000" cy="830997"/>
          </a:xfrm>
          <a:prstGeom prst="rect">
            <a:avLst/>
          </a:prstGeom>
          <a:noFill/>
        </p:spPr>
        <p:txBody>
          <a:bodyPr wrap="square" rtlCol="0">
            <a:spAutoFit/>
          </a:bodyPr>
          <a:lstStyle/>
          <a:p>
            <a:r>
              <a:rPr lang="fr-FR" sz="2400" i="1" dirty="0"/>
              <a:t>Il vaut mieux cent coupables en liberté qu’un seul innocent en prison</a:t>
            </a:r>
            <a:r>
              <a:rPr lang="fr-FR" sz="2400" dirty="0"/>
              <a:t> (Voltaire, procès Calas).</a:t>
            </a:r>
          </a:p>
        </p:txBody>
      </p:sp>
    </p:spTree>
    <p:extLst>
      <p:ext uri="{BB962C8B-B14F-4D97-AF65-F5344CB8AC3E}">
        <p14:creationId xmlns:p14="http://schemas.microsoft.com/office/powerpoint/2010/main" val="138370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style.rotation</p:attrName>
                                        </p:attrNameLst>
                                      </p:cBhvr>
                                      <p:tavLst>
                                        <p:tav tm="0">
                                          <p:val>
                                            <p:fltVal val="90"/>
                                          </p:val>
                                        </p:tav>
                                        <p:tav tm="100000">
                                          <p:val>
                                            <p:fltVal val="0"/>
                                          </p:val>
                                        </p:tav>
                                      </p:tavLst>
                                    </p:anim>
                                    <p:animEffect transition="in" filter="fade">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wipe(down)">
                                      <p:cBhvr>
                                        <p:cTn id="43" dur="580">
                                          <p:stCondLst>
                                            <p:cond delay="0"/>
                                          </p:stCondLst>
                                        </p:cTn>
                                        <p:tgtEl>
                                          <p:spTgt spid="7">
                                            <p:txEl>
                                              <p:pRg st="0" end="0"/>
                                            </p:txEl>
                                          </p:spTgt>
                                        </p:tgtEl>
                                      </p:cBhvr>
                                    </p:animEffect>
                                    <p:anim calcmode="lin" valueType="num">
                                      <p:cBhvr>
                                        <p:cTn id="44"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xEl>
                                              <p:pRg st="0" end="0"/>
                                            </p:txEl>
                                          </p:spTgt>
                                        </p:tgtEl>
                                      </p:cBhvr>
                                      <p:to x="100000" y="60000"/>
                                    </p:animScale>
                                    <p:animScale>
                                      <p:cBhvr>
                                        <p:cTn id="50" dur="166" decel="50000">
                                          <p:stCondLst>
                                            <p:cond delay="676"/>
                                          </p:stCondLst>
                                        </p:cTn>
                                        <p:tgtEl>
                                          <p:spTgt spid="7">
                                            <p:txEl>
                                              <p:pRg st="0" end="0"/>
                                            </p:txEl>
                                          </p:spTgt>
                                        </p:tgtEl>
                                      </p:cBhvr>
                                      <p:to x="100000" y="100000"/>
                                    </p:animScale>
                                    <p:animScale>
                                      <p:cBhvr>
                                        <p:cTn id="51" dur="26">
                                          <p:stCondLst>
                                            <p:cond delay="1312"/>
                                          </p:stCondLst>
                                        </p:cTn>
                                        <p:tgtEl>
                                          <p:spTgt spid="7">
                                            <p:txEl>
                                              <p:pRg st="0" end="0"/>
                                            </p:txEl>
                                          </p:spTgt>
                                        </p:tgtEl>
                                      </p:cBhvr>
                                      <p:to x="100000" y="80000"/>
                                    </p:animScale>
                                    <p:animScale>
                                      <p:cBhvr>
                                        <p:cTn id="52" dur="166" decel="50000">
                                          <p:stCondLst>
                                            <p:cond delay="1338"/>
                                          </p:stCondLst>
                                        </p:cTn>
                                        <p:tgtEl>
                                          <p:spTgt spid="7">
                                            <p:txEl>
                                              <p:pRg st="0" end="0"/>
                                            </p:txEl>
                                          </p:spTgt>
                                        </p:tgtEl>
                                      </p:cBhvr>
                                      <p:to x="100000" y="100000"/>
                                    </p:animScale>
                                    <p:animScale>
                                      <p:cBhvr>
                                        <p:cTn id="53" dur="26">
                                          <p:stCondLst>
                                            <p:cond delay="1642"/>
                                          </p:stCondLst>
                                        </p:cTn>
                                        <p:tgtEl>
                                          <p:spTgt spid="7">
                                            <p:txEl>
                                              <p:pRg st="0" end="0"/>
                                            </p:txEl>
                                          </p:spTgt>
                                        </p:tgtEl>
                                      </p:cBhvr>
                                      <p:to x="100000" y="90000"/>
                                    </p:animScale>
                                    <p:animScale>
                                      <p:cBhvr>
                                        <p:cTn id="54" dur="166" decel="50000">
                                          <p:stCondLst>
                                            <p:cond delay="1668"/>
                                          </p:stCondLst>
                                        </p:cTn>
                                        <p:tgtEl>
                                          <p:spTgt spid="7">
                                            <p:txEl>
                                              <p:pRg st="0" end="0"/>
                                            </p:txEl>
                                          </p:spTgt>
                                        </p:tgtEl>
                                      </p:cBhvr>
                                      <p:to x="100000" y="100000"/>
                                    </p:animScale>
                                    <p:animScale>
                                      <p:cBhvr>
                                        <p:cTn id="55" dur="26">
                                          <p:stCondLst>
                                            <p:cond delay="1808"/>
                                          </p:stCondLst>
                                        </p:cTn>
                                        <p:tgtEl>
                                          <p:spTgt spid="7">
                                            <p:txEl>
                                              <p:pRg st="0" end="0"/>
                                            </p:txEl>
                                          </p:spTgt>
                                        </p:tgtEl>
                                      </p:cBhvr>
                                      <p:to x="100000" y="95000"/>
                                    </p:animScale>
                                    <p:animScale>
                                      <p:cBhvr>
                                        <p:cTn id="56"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5F34E56-54D9-7737-A6D8-0D447E96B9EB}"/>
              </a:ext>
            </a:extLst>
          </p:cNvPr>
          <p:cNvSpPr txBox="1"/>
          <p:nvPr/>
        </p:nvSpPr>
        <p:spPr>
          <a:xfrm>
            <a:off x="2813221" y="415326"/>
            <a:ext cx="7640595" cy="523220"/>
          </a:xfrm>
          <a:prstGeom prst="rect">
            <a:avLst/>
          </a:prstGeom>
          <a:noFill/>
        </p:spPr>
        <p:txBody>
          <a:bodyPr wrap="square" rtlCol="0">
            <a:spAutoFit/>
          </a:bodyPr>
          <a:lstStyle/>
          <a:p>
            <a:r>
              <a:rPr lang="fr-FR" sz="2800" dirty="0"/>
              <a:t>Et demain avec l’apparition des algorithmes ??</a:t>
            </a:r>
          </a:p>
        </p:txBody>
      </p:sp>
      <p:sp>
        <p:nvSpPr>
          <p:cNvPr id="3" name="ZoneTexte 2">
            <a:extLst>
              <a:ext uri="{FF2B5EF4-FFF2-40B4-BE49-F238E27FC236}">
                <a16:creationId xmlns:a16="http://schemas.microsoft.com/office/drawing/2014/main" id="{922AF4FA-B3BC-23C5-7D7E-F8E9399A43DC}"/>
              </a:ext>
            </a:extLst>
          </p:cNvPr>
          <p:cNvSpPr txBox="1"/>
          <p:nvPr/>
        </p:nvSpPr>
        <p:spPr>
          <a:xfrm>
            <a:off x="807308" y="1260389"/>
            <a:ext cx="10190206" cy="1697068"/>
          </a:xfrm>
          <a:prstGeom prst="rect">
            <a:avLst/>
          </a:prstGeom>
          <a:noFill/>
        </p:spPr>
        <p:txBody>
          <a:bodyPr wrap="square" rtlCol="0">
            <a:spAutoFit/>
          </a:bodyPr>
          <a:lstStyle/>
          <a:p>
            <a:pPr>
              <a:lnSpc>
                <a:spcPct val="150000"/>
              </a:lnSpc>
            </a:pPr>
            <a:r>
              <a:rPr lang="fr-FR" sz="2400" dirty="0"/>
              <a:t>On peut imaginer, à l’instar d’autres applications, un logiciel qui ferait rentrer dans une IA des milliers de jugements (comme cela se fait en matière de santé), permettant de décider très vite d’une sanction appropriée au cas en cours !</a:t>
            </a:r>
          </a:p>
        </p:txBody>
      </p:sp>
      <p:sp>
        <p:nvSpPr>
          <p:cNvPr id="4" name="ZoneTexte 3">
            <a:extLst>
              <a:ext uri="{FF2B5EF4-FFF2-40B4-BE49-F238E27FC236}">
                <a16:creationId xmlns:a16="http://schemas.microsoft.com/office/drawing/2014/main" id="{29084834-E628-D227-DBCC-B32EC21134FB}"/>
              </a:ext>
            </a:extLst>
          </p:cNvPr>
          <p:cNvSpPr txBox="1"/>
          <p:nvPr/>
        </p:nvSpPr>
        <p:spPr>
          <a:xfrm>
            <a:off x="1250091" y="3037268"/>
            <a:ext cx="10766854" cy="589072"/>
          </a:xfrm>
          <a:prstGeom prst="rect">
            <a:avLst/>
          </a:prstGeom>
          <a:noFill/>
        </p:spPr>
        <p:txBody>
          <a:bodyPr wrap="square" rtlCol="0">
            <a:spAutoFit/>
          </a:bodyPr>
          <a:lstStyle/>
          <a:p>
            <a:pPr>
              <a:lnSpc>
                <a:spcPct val="150000"/>
              </a:lnSpc>
            </a:pPr>
            <a:r>
              <a:rPr lang="fr-FR" sz="2400" dirty="0"/>
              <a:t>On peut imaginer un logiciel genre Chat GTP qui écrive un jugement sur demande </a:t>
            </a:r>
            <a:r>
              <a:rPr lang="fr-FR" dirty="0"/>
              <a:t>!</a:t>
            </a:r>
          </a:p>
        </p:txBody>
      </p:sp>
      <p:pic>
        <p:nvPicPr>
          <p:cNvPr id="7" name="Image 6" descr="Photos gratuites de Femme">
            <a:extLst>
              <a:ext uri="{FF2B5EF4-FFF2-40B4-BE49-F238E27FC236}">
                <a16:creationId xmlns:a16="http://schemas.microsoft.com/office/drawing/2014/main" id="{44A75E8D-AA0C-C43C-B3FD-ABBCA01E91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53124" y="4040469"/>
            <a:ext cx="3202940" cy="2402205"/>
          </a:xfrm>
          <a:prstGeom prst="rect">
            <a:avLst/>
          </a:prstGeom>
          <a:noFill/>
          <a:ln>
            <a:noFill/>
          </a:ln>
        </p:spPr>
      </p:pic>
    </p:spTree>
    <p:extLst>
      <p:ext uri="{BB962C8B-B14F-4D97-AF65-F5344CB8AC3E}">
        <p14:creationId xmlns:p14="http://schemas.microsoft.com/office/powerpoint/2010/main" val="320686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anim calcmode="lin" valueType="num">
                                      <p:cBhvr>
                                        <p:cTn id="23" dur="2000" fill="hold"/>
                                        <p:tgtEl>
                                          <p:spTgt spid="4"/>
                                        </p:tgtEl>
                                        <p:attrNameLst>
                                          <p:attrName>ppt_w</p:attrName>
                                        </p:attrNameLst>
                                      </p:cBhvr>
                                      <p:tavLst>
                                        <p:tav tm="0" fmla="#ppt_w*sin(2.5*pi*$)">
                                          <p:val>
                                            <p:fltVal val="0"/>
                                          </p:val>
                                        </p:tav>
                                        <p:tav tm="100000">
                                          <p:val>
                                            <p:fltVal val="1"/>
                                          </p:val>
                                        </p:tav>
                                      </p:tavLst>
                                    </p:anim>
                                    <p:anim calcmode="lin" valueType="num">
                                      <p:cBhvr>
                                        <p:cTn id="2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1092C0E-1CE6-3B8D-2322-A293CFC12A45}"/>
              </a:ext>
            </a:extLst>
          </p:cNvPr>
          <p:cNvSpPr txBox="1"/>
          <p:nvPr/>
        </p:nvSpPr>
        <p:spPr>
          <a:xfrm>
            <a:off x="3365156" y="370703"/>
            <a:ext cx="5461687" cy="646331"/>
          </a:xfrm>
          <a:prstGeom prst="rect">
            <a:avLst/>
          </a:prstGeom>
          <a:noFill/>
        </p:spPr>
        <p:txBody>
          <a:bodyPr wrap="square" rtlCol="0">
            <a:spAutoFit/>
          </a:bodyPr>
          <a:lstStyle/>
          <a:p>
            <a:r>
              <a:rPr lang="fr-FR" sz="3600" dirty="0"/>
              <a:t>Qu’est-ce que juger ? </a:t>
            </a:r>
          </a:p>
        </p:txBody>
      </p:sp>
      <p:sp>
        <p:nvSpPr>
          <p:cNvPr id="3" name="ZoneTexte 2">
            <a:extLst>
              <a:ext uri="{FF2B5EF4-FFF2-40B4-BE49-F238E27FC236}">
                <a16:creationId xmlns:a16="http://schemas.microsoft.com/office/drawing/2014/main" id="{84A7837A-07B4-4F8C-F247-860A781951AD}"/>
              </a:ext>
            </a:extLst>
          </p:cNvPr>
          <p:cNvSpPr txBox="1"/>
          <p:nvPr/>
        </p:nvSpPr>
        <p:spPr>
          <a:xfrm>
            <a:off x="280086" y="1379499"/>
            <a:ext cx="10890422" cy="1695208"/>
          </a:xfrm>
          <a:prstGeom prst="rect">
            <a:avLst/>
          </a:prstGeom>
          <a:noFill/>
        </p:spPr>
        <p:txBody>
          <a:bodyPr wrap="square" rtlCol="0">
            <a:spAutoFit/>
          </a:bodyPr>
          <a:lstStyle/>
          <a:p>
            <a:pPr lvl="0">
              <a:lnSpc>
                <a:spcPct val="200000"/>
              </a:lnSpc>
              <a:spcAft>
                <a:spcPts val="800"/>
              </a:spcAft>
            </a:pPr>
            <a:r>
              <a:rPr lang="fr-FR" sz="2800" dirty="0">
                <a:solidFill>
                  <a:srgbClr val="FF0000"/>
                </a:solidFill>
                <a:latin typeface="Calibri corps"/>
                <a:ea typeface="Calibri" panose="020F0502020204030204" pitchFamily="34" charset="0"/>
                <a:cs typeface="Wingdings" panose="05000000000000000000" pitchFamily="2" charset="2"/>
              </a:rPr>
              <a:t>P</a:t>
            </a:r>
            <a:r>
              <a:rPr lang="fr-FR" sz="2800" dirty="0">
                <a:solidFill>
                  <a:srgbClr val="FF0000"/>
                </a:solidFill>
                <a:effectLst/>
                <a:latin typeface="Calibri corps"/>
                <a:ea typeface="Calibri" panose="020F0502020204030204" pitchFamily="34" charset="0"/>
                <a:cs typeface="Wingdings" panose="05000000000000000000" pitchFamily="2" charset="2"/>
              </a:rPr>
              <a:t>our le Larousse</a:t>
            </a:r>
            <a:r>
              <a:rPr lang="fr-FR" sz="2800" dirty="0">
                <a:effectLst/>
                <a:latin typeface="Calibri corps"/>
                <a:ea typeface="Calibri" panose="020F0502020204030204" pitchFamily="34" charset="0"/>
                <a:cs typeface="Wingdings" panose="05000000000000000000" pitchFamily="2" charset="2"/>
              </a:rPr>
              <a:t>,  </a:t>
            </a:r>
            <a:r>
              <a:rPr lang="fr-FR" sz="2800" dirty="0">
                <a:latin typeface="Calibri corps"/>
                <a:ea typeface="Calibri" panose="020F0502020204030204" pitchFamily="34" charset="0"/>
                <a:cs typeface="Wingdings" panose="05000000000000000000" pitchFamily="2" charset="2"/>
              </a:rPr>
              <a:t>c’est </a:t>
            </a:r>
            <a:r>
              <a:rPr lang="fr-FR" sz="2800" b="1" dirty="0">
                <a:latin typeface="Calibri corps"/>
                <a:ea typeface="Calibri" panose="020F0502020204030204" pitchFamily="34" charset="0"/>
                <a:cs typeface="Wingdings" panose="05000000000000000000" pitchFamily="2" charset="2"/>
              </a:rPr>
              <a:t>s</a:t>
            </a:r>
            <a:r>
              <a:rPr lang="fr-FR" sz="2800" b="1" dirty="0">
                <a:effectLst/>
                <a:latin typeface="Calibri corps"/>
                <a:ea typeface="Calibri" panose="020F0502020204030204" pitchFamily="34" charset="0"/>
                <a:cs typeface="Wingdings" panose="05000000000000000000" pitchFamily="2" charset="2"/>
              </a:rPr>
              <a:t>e faire une opinion </a:t>
            </a:r>
            <a:r>
              <a:rPr lang="fr-FR" sz="2800" dirty="0">
                <a:effectLst/>
                <a:latin typeface="Calibri corps"/>
                <a:ea typeface="Calibri" panose="020F0502020204030204" pitchFamily="34" charset="0"/>
                <a:cs typeface="Wingdings" panose="05000000000000000000" pitchFamily="2" charset="2"/>
              </a:rPr>
              <a:t>sur quelque chose ou sur quelqu'un, </a:t>
            </a:r>
            <a:r>
              <a:rPr lang="fr-FR" sz="2800" b="1" dirty="0">
                <a:effectLst/>
                <a:latin typeface="Calibri corps"/>
                <a:ea typeface="Calibri" panose="020F0502020204030204" pitchFamily="34" charset="0"/>
                <a:cs typeface="Wingdings" panose="05000000000000000000" pitchFamily="2" charset="2"/>
              </a:rPr>
              <a:t>porter une appréciation</a:t>
            </a:r>
            <a:r>
              <a:rPr lang="fr-FR" sz="2800" dirty="0">
                <a:effectLst/>
                <a:latin typeface="Calibri corps"/>
                <a:ea typeface="Calibri" panose="020F0502020204030204" pitchFamily="34" charset="0"/>
                <a:cs typeface="Wingdings" panose="05000000000000000000" pitchFamily="2" charset="2"/>
              </a:rPr>
              <a:t>, un jugement de valeur.</a:t>
            </a:r>
          </a:p>
        </p:txBody>
      </p:sp>
      <p:sp>
        <p:nvSpPr>
          <p:cNvPr id="4" name="ZoneTexte 3">
            <a:extLst>
              <a:ext uri="{FF2B5EF4-FFF2-40B4-BE49-F238E27FC236}">
                <a16:creationId xmlns:a16="http://schemas.microsoft.com/office/drawing/2014/main" id="{21E6A978-EFDC-6118-BE32-49A4614AE5A4}"/>
              </a:ext>
            </a:extLst>
          </p:cNvPr>
          <p:cNvSpPr txBox="1"/>
          <p:nvPr/>
        </p:nvSpPr>
        <p:spPr>
          <a:xfrm>
            <a:off x="131805" y="3264243"/>
            <a:ext cx="11269619" cy="833433"/>
          </a:xfrm>
          <a:prstGeom prst="rect">
            <a:avLst/>
          </a:prstGeom>
          <a:noFill/>
        </p:spPr>
        <p:txBody>
          <a:bodyPr wrap="square" rtlCol="0">
            <a:spAutoFit/>
          </a:bodyPr>
          <a:lstStyle/>
          <a:p>
            <a:pPr lvl="0" algn="ctr">
              <a:lnSpc>
                <a:spcPct val="200000"/>
              </a:lnSpc>
              <a:spcAft>
                <a:spcPts val="800"/>
              </a:spcAft>
            </a:pPr>
            <a:r>
              <a:rPr lang="fr-FR" sz="2800" dirty="0">
                <a:solidFill>
                  <a:srgbClr val="FF0000"/>
                </a:solidFill>
                <a:latin typeface="Calibri corps"/>
              </a:rPr>
              <a:t>Au sens judiciaire</a:t>
            </a:r>
            <a:r>
              <a:rPr lang="fr-FR" sz="2800" dirty="0">
                <a:latin typeface="Calibri corps"/>
              </a:rPr>
              <a:t>, juger c’est </a:t>
            </a:r>
            <a:r>
              <a:rPr lang="fr-FR" sz="2800" b="1" dirty="0">
                <a:latin typeface="Calibri corps"/>
              </a:rPr>
              <a:t>prendre une décision juridique motivée</a:t>
            </a:r>
            <a:r>
              <a:rPr lang="fr-FR" sz="2800" dirty="0">
                <a:latin typeface="Calibri corps"/>
              </a:rPr>
              <a:t>.</a:t>
            </a:r>
          </a:p>
        </p:txBody>
      </p:sp>
      <p:sp>
        <p:nvSpPr>
          <p:cNvPr id="5" name="ZoneTexte 4">
            <a:extLst>
              <a:ext uri="{FF2B5EF4-FFF2-40B4-BE49-F238E27FC236}">
                <a16:creationId xmlns:a16="http://schemas.microsoft.com/office/drawing/2014/main" id="{6FB40F1A-29FC-2777-2080-38D1698D8780}"/>
              </a:ext>
            </a:extLst>
          </p:cNvPr>
          <p:cNvSpPr txBox="1"/>
          <p:nvPr/>
        </p:nvSpPr>
        <p:spPr>
          <a:xfrm>
            <a:off x="959707" y="4448194"/>
            <a:ext cx="10272584" cy="1318181"/>
          </a:xfrm>
          <a:prstGeom prst="rect">
            <a:avLst/>
          </a:prstGeom>
          <a:noFill/>
        </p:spPr>
        <p:txBody>
          <a:bodyPr wrap="square" rtlCol="0">
            <a:spAutoFit/>
          </a:bodyPr>
          <a:lstStyle/>
          <a:p>
            <a:pPr algn="ctr">
              <a:lnSpc>
                <a:spcPct val="150000"/>
              </a:lnSpc>
            </a:pPr>
            <a:r>
              <a:rPr lang="fr-FR" sz="2800" dirty="0">
                <a:solidFill>
                  <a:srgbClr val="FF0000"/>
                </a:solidFill>
              </a:rPr>
              <a:t>Au pénal</a:t>
            </a:r>
            <a:r>
              <a:rPr lang="fr-FR" sz="2800" dirty="0"/>
              <a:t>, cette décision a souvent des conséquences sur la liberté des personnes.</a:t>
            </a:r>
          </a:p>
        </p:txBody>
      </p:sp>
    </p:spTree>
    <p:extLst>
      <p:ext uri="{BB962C8B-B14F-4D97-AF65-F5344CB8AC3E}">
        <p14:creationId xmlns:p14="http://schemas.microsoft.com/office/powerpoint/2010/main" val="28923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F844301-D29C-6040-F1A2-C73BE4AE8F12}"/>
              </a:ext>
            </a:extLst>
          </p:cNvPr>
          <p:cNvSpPr txBox="1"/>
          <p:nvPr/>
        </p:nvSpPr>
        <p:spPr>
          <a:xfrm>
            <a:off x="5119687" y="256430"/>
            <a:ext cx="7791450" cy="584775"/>
          </a:xfrm>
          <a:prstGeom prst="rect">
            <a:avLst/>
          </a:prstGeom>
          <a:noFill/>
        </p:spPr>
        <p:txBody>
          <a:bodyPr wrap="square" rtlCol="0">
            <a:spAutoFit/>
          </a:bodyPr>
          <a:lstStyle/>
          <a:p>
            <a:pPr algn="ctr"/>
            <a:r>
              <a:rPr lang="fr-FR" sz="3200" dirty="0">
                <a:solidFill>
                  <a:srgbClr val="FF0000"/>
                </a:solidFill>
              </a:rPr>
              <a:t>L’audience de jugement</a:t>
            </a:r>
          </a:p>
        </p:txBody>
      </p:sp>
      <p:sp>
        <p:nvSpPr>
          <p:cNvPr id="3" name="ZoneTexte 2">
            <a:extLst>
              <a:ext uri="{FF2B5EF4-FFF2-40B4-BE49-F238E27FC236}">
                <a16:creationId xmlns:a16="http://schemas.microsoft.com/office/drawing/2014/main" id="{04C830BD-9926-00C5-0654-0C94EC5CD298}"/>
              </a:ext>
            </a:extLst>
          </p:cNvPr>
          <p:cNvSpPr txBox="1"/>
          <p:nvPr/>
        </p:nvSpPr>
        <p:spPr>
          <a:xfrm>
            <a:off x="800100" y="875555"/>
            <a:ext cx="10887075" cy="461665"/>
          </a:xfrm>
          <a:prstGeom prst="rect">
            <a:avLst/>
          </a:prstGeom>
          <a:noFill/>
        </p:spPr>
        <p:txBody>
          <a:bodyPr wrap="square" rtlCol="0">
            <a:spAutoFit/>
          </a:bodyPr>
          <a:lstStyle/>
          <a:p>
            <a:pPr marL="342900" indent="-342900">
              <a:buFont typeface="+mj-lt"/>
              <a:buAutoNum type="arabicPeriod"/>
            </a:pPr>
            <a:r>
              <a:rPr lang="fr-FR" sz="2400" dirty="0"/>
              <a:t>Appel des causes et renvois</a:t>
            </a:r>
          </a:p>
        </p:txBody>
      </p:sp>
      <p:sp>
        <p:nvSpPr>
          <p:cNvPr id="4" name="ZoneTexte 3">
            <a:extLst>
              <a:ext uri="{FF2B5EF4-FFF2-40B4-BE49-F238E27FC236}">
                <a16:creationId xmlns:a16="http://schemas.microsoft.com/office/drawing/2014/main" id="{5CB31398-F897-8BE2-8D46-4E612247B0BD}"/>
              </a:ext>
            </a:extLst>
          </p:cNvPr>
          <p:cNvSpPr txBox="1"/>
          <p:nvPr/>
        </p:nvSpPr>
        <p:spPr>
          <a:xfrm>
            <a:off x="800100" y="1438217"/>
            <a:ext cx="7981950" cy="461665"/>
          </a:xfrm>
          <a:prstGeom prst="rect">
            <a:avLst/>
          </a:prstGeom>
          <a:noFill/>
        </p:spPr>
        <p:txBody>
          <a:bodyPr wrap="square" rtlCol="0">
            <a:spAutoFit/>
          </a:bodyPr>
          <a:lstStyle/>
          <a:p>
            <a:r>
              <a:rPr lang="fr-FR" sz="2400" dirty="0"/>
              <a:t>2. Identité des parties</a:t>
            </a:r>
          </a:p>
        </p:txBody>
      </p:sp>
      <p:sp>
        <p:nvSpPr>
          <p:cNvPr id="5" name="ZoneTexte 4">
            <a:extLst>
              <a:ext uri="{FF2B5EF4-FFF2-40B4-BE49-F238E27FC236}">
                <a16:creationId xmlns:a16="http://schemas.microsoft.com/office/drawing/2014/main" id="{BAD0837E-1A9E-5261-FB10-E0729DDDDDE0}"/>
              </a:ext>
            </a:extLst>
          </p:cNvPr>
          <p:cNvSpPr txBox="1"/>
          <p:nvPr/>
        </p:nvSpPr>
        <p:spPr>
          <a:xfrm>
            <a:off x="800100" y="1988228"/>
            <a:ext cx="7477125" cy="461665"/>
          </a:xfrm>
          <a:prstGeom prst="rect">
            <a:avLst/>
          </a:prstGeom>
          <a:noFill/>
        </p:spPr>
        <p:txBody>
          <a:bodyPr wrap="square" rtlCol="0">
            <a:spAutoFit/>
          </a:bodyPr>
          <a:lstStyle/>
          <a:p>
            <a:r>
              <a:rPr lang="fr-FR" sz="2400" dirty="0"/>
              <a:t>3. Rappel des faits et de la procédure.</a:t>
            </a:r>
          </a:p>
        </p:txBody>
      </p:sp>
      <p:sp>
        <p:nvSpPr>
          <p:cNvPr id="6" name="ZoneTexte 5">
            <a:extLst>
              <a:ext uri="{FF2B5EF4-FFF2-40B4-BE49-F238E27FC236}">
                <a16:creationId xmlns:a16="http://schemas.microsoft.com/office/drawing/2014/main" id="{594161DF-63A8-7373-2B4F-656F740F1CFD}"/>
              </a:ext>
            </a:extLst>
          </p:cNvPr>
          <p:cNvSpPr txBox="1"/>
          <p:nvPr/>
        </p:nvSpPr>
        <p:spPr>
          <a:xfrm>
            <a:off x="766762" y="2578182"/>
            <a:ext cx="8181975" cy="461665"/>
          </a:xfrm>
          <a:prstGeom prst="rect">
            <a:avLst/>
          </a:prstGeom>
          <a:noFill/>
        </p:spPr>
        <p:txBody>
          <a:bodyPr wrap="square" rtlCol="0">
            <a:spAutoFit/>
          </a:bodyPr>
          <a:lstStyle/>
          <a:p>
            <a:r>
              <a:rPr lang="fr-FR" sz="2400" dirty="0"/>
              <a:t>4. Etude de la personnalité du prévenu</a:t>
            </a:r>
          </a:p>
        </p:txBody>
      </p:sp>
      <p:sp>
        <p:nvSpPr>
          <p:cNvPr id="7" name="ZoneTexte 6">
            <a:extLst>
              <a:ext uri="{FF2B5EF4-FFF2-40B4-BE49-F238E27FC236}">
                <a16:creationId xmlns:a16="http://schemas.microsoft.com/office/drawing/2014/main" id="{843B9641-A33E-E50E-AAE0-6A2F340C28CE}"/>
              </a:ext>
            </a:extLst>
          </p:cNvPr>
          <p:cNvSpPr txBox="1"/>
          <p:nvPr/>
        </p:nvSpPr>
        <p:spPr>
          <a:xfrm>
            <a:off x="800100" y="2992104"/>
            <a:ext cx="9220200" cy="584775"/>
          </a:xfrm>
          <a:prstGeom prst="rect">
            <a:avLst/>
          </a:prstGeom>
          <a:noFill/>
        </p:spPr>
        <p:txBody>
          <a:bodyPr wrap="square" rtlCol="0">
            <a:spAutoFit/>
          </a:bodyPr>
          <a:lstStyle/>
          <a:p>
            <a:r>
              <a:rPr lang="fr-FR" sz="2400" dirty="0"/>
              <a:t>5</a:t>
            </a:r>
            <a:r>
              <a:rPr lang="fr-FR" sz="3200" dirty="0"/>
              <a:t>. </a:t>
            </a:r>
            <a:r>
              <a:rPr lang="fr-FR" sz="2400" dirty="0"/>
              <a:t>Audition des parties civiles, des témoins et des experts si nécessaire</a:t>
            </a:r>
            <a:r>
              <a:rPr lang="fr-FR" dirty="0"/>
              <a:t>.</a:t>
            </a:r>
          </a:p>
        </p:txBody>
      </p:sp>
      <p:sp>
        <p:nvSpPr>
          <p:cNvPr id="8" name="ZoneTexte 7">
            <a:extLst>
              <a:ext uri="{FF2B5EF4-FFF2-40B4-BE49-F238E27FC236}">
                <a16:creationId xmlns:a16="http://schemas.microsoft.com/office/drawing/2014/main" id="{E083C5D1-E548-5191-DB9A-114CA47E0BD7}"/>
              </a:ext>
            </a:extLst>
          </p:cNvPr>
          <p:cNvSpPr txBox="1"/>
          <p:nvPr/>
        </p:nvSpPr>
        <p:spPr>
          <a:xfrm>
            <a:off x="800100" y="3571847"/>
            <a:ext cx="8248650" cy="584775"/>
          </a:xfrm>
          <a:prstGeom prst="rect">
            <a:avLst/>
          </a:prstGeom>
          <a:noFill/>
        </p:spPr>
        <p:txBody>
          <a:bodyPr wrap="square" rtlCol="0">
            <a:spAutoFit/>
          </a:bodyPr>
          <a:lstStyle/>
          <a:p>
            <a:r>
              <a:rPr lang="fr-FR" sz="2400" dirty="0"/>
              <a:t>6</a:t>
            </a:r>
            <a:r>
              <a:rPr lang="fr-FR" sz="3200" dirty="0"/>
              <a:t>. </a:t>
            </a:r>
            <a:r>
              <a:rPr lang="fr-FR" sz="2400" dirty="0"/>
              <a:t>Discussion  entre le juge et le  prévenu</a:t>
            </a:r>
            <a:endParaRPr lang="fr-FR" dirty="0"/>
          </a:p>
        </p:txBody>
      </p:sp>
      <p:sp>
        <p:nvSpPr>
          <p:cNvPr id="9" name="ZoneTexte 8">
            <a:extLst>
              <a:ext uri="{FF2B5EF4-FFF2-40B4-BE49-F238E27FC236}">
                <a16:creationId xmlns:a16="http://schemas.microsoft.com/office/drawing/2014/main" id="{B02B4697-59B3-B1CD-B000-5D8B20AC755D}"/>
              </a:ext>
            </a:extLst>
          </p:cNvPr>
          <p:cNvSpPr txBox="1"/>
          <p:nvPr/>
        </p:nvSpPr>
        <p:spPr>
          <a:xfrm>
            <a:off x="766762" y="4830189"/>
            <a:ext cx="5629275" cy="461665"/>
          </a:xfrm>
          <a:prstGeom prst="rect">
            <a:avLst/>
          </a:prstGeom>
          <a:noFill/>
        </p:spPr>
        <p:txBody>
          <a:bodyPr wrap="square" rtlCol="0">
            <a:spAutoFit/>
          </a:bodyPr>
          <a:lstStyle/>
          <a:p>
            <a:r>
              <a:rPr lang="fr-FR" sz="2400" dirty="0"/>
              <a:t> 8. Réquisitions du procureur</a:t>
            </a:r>
          </a:p>
        </p:txBody>
      </p:sp>
      <p:sp>
        <p:nvSpPr>
          <p:cNvPr id="10" name="ZoneTexte 9">
            <a:extLst>
              <a:ext uri="{FF2B5EF4-FFF2-40B4-BE49-F238E27FC236}">
                <a16:creationId xmlns:a16="http://schemas.microsoft.com/office/drawing/2014/main" id="{4E97838D-FE39-25BA-19BD-189F92A862D9}"/>
              </a:ext>
            </a:extLst>
          </p:cNvPr>
          <p:cNvSpPr txBox="1"/>
          <p:nvPr/>
        </p:nvSpPr>
        <p:spPr>
          <a:xfrm>
            <a:off x="800100" y="5362488"/>
            <a:ext cx="7010400" cy="461665"/>
          </a:xfrm>
          <a:prstGeom prst="rect">
            <a:avLst/>
          </a:prstGeom>
          <a:noFill/>
        </p:spPr>
        <p:txBody>
          <a:bodyPr wrap="square" rtlCol="0">
            <a:spAutoFit/>
          </a:bodyPr>
          <a:lstStyle/>
          <a:p>
            <a:r>
              <a:rPr lang="fr-FR" sz="2400" dirty="0"/>
              <a:t>9. Plaidoirie de l’avocat du prévenu</a:t>
            </a:r>
          </a:p>
        </p:txBody>
      </p:sp>
      <p:sp>
        <p:nvSpPr>
          <p:cNvPr id="11" name="ZoneTexte 10">
            <a:extLst>
              <a:ext uri="{FF2B5EF4-FFF2-40B4-BE49-F238E27FC236}">
                <a16:creationId xmlns:a16="http://schemas.microsoft.com/office/drawing/2014/main" id="{2D7E6A3E-168D-1229-1C74-705F67F0FC76}"/>
              </a:ext>
            </a:extLst>
          </p:cNvPr>
          <p:cNvSpPr txBox="1"/>
          <p:nvPr/>
        </p:nvSpPr>
        <p:spPr>
          <a:xfrm>
            <a:off x="800100" y="4297890"/>
            <a:ext cx="8410575" cy="461665"/>
          </a:xfrm>
          <a:prstGeom prst="rect">
            <a:avLst/>
          </a:prstGeom>
          <a:noFill/>
        </p:spPr>
        <p:txBody>
          <a:bodyPr wrap="square" rtlCol="0">
            <a:spAutoFit/>
          </a:bodyPr>
          <a:lstStyle/>
          <a:p>
            <a:r>
              <a:rPr lang="fr-FR" sz="2400" dirty="0"/>
              <a:t>7. Plaidoirie de l’avocat de la partie civile</a:t>
            </a:r>
          </a:p>
        </p:txBody>
      </p:sp>
      <p:sp>
        <p:nvSpPr>
          <p:cNvPr id="12" name="ZoneTexte 11">
            <a:extLst>
              <a:ext uri="{FF2B5EF4-FFF2-40B4-BE49-F238E27FC236}">
                <a16:creationId xmlns:a16="http://schemas.microsoft.com/office/drawing/2014/main" id="{38DF3355-2794-CFC1-D989-D40836E8FA4F}"/>
              </a:ext>
            </a:extLst>
          </p:cNvPr>
          <p:cNvSpPr txBox="1"/>
          <p:nvPr/>
        </p:nvSpPr>
        <p:spPr>
          <a:xfrm>
            <a:off x="766762" y="5894787"/>
            <a:ext cx="7929562" cy="461665"/>
          </a:xfrm>
          <a:prstGeom prst="rect">
            <a:avLst/>
          </a:prstGeom>
          <a:noFill/>
        </p:spPr>
        <p:txBody>
          <a:bodyPr wrap="square" rtlCol="0">
            <a:spAutoFit/>
          </a:bodyPr>
          <a:lstStyle/>
          <a:p>
            <a:r>
              <a:rPr lang="fr-FR" sz="2400" dirty="0"/>
              <a:t>10. La parole est toujours donnée en dernier lieu au prévenu</a:t>
            </a:r>
          </a:p>
        </p:txBody>
      </p:sp>
    </p:spTree>
    <p:extLst>
      <p:ext uri="{BB962C8B-B14F-4D97-AF65-F5344CB8AC3E}">
        <p14:creationId xmlns:p14="http://schemas.microsoft.com/office/powerpoint/2010/main" val="392959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900" decel="100000" fill="hold"/>
                                        <p:tgtEl>
                                          <p:spTgt spid="8"/>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strVal val="#ppt_x"/>
                                          </p:val>
                                        </p:tav>
                                        <p:tav tm="100000">
                                          <p:val>
                                            <p:strVal val="#ppt_x"/>
                                          </p:val>
                                        </p:tav>
                                      </p:tavLst>
                                    </p:anim>
                                    <p:anim calcmode="lin" valueType="num">
                                      <p:cBhvr>
                                        <p:cTn id="6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1000"/>
                                        <p:tgtEl>
                                          <p:spTgt spid="10"/>
                                        </p:tgtEl>
                                      </p:cBhvr>
                                    </p:animEffect>
                                    <p:anim calcmode="lin" valueType="num">
                                      <p:cBhvr>
                                        <p:cTn id="66" dur="1000" fill="hold"/>
                                        <p:tgtEl>
                                          <p:spTgt spid="10"/>
                                        </p:tgtEl>
                                        <p:attrNameLst>
                                          <p:attrName>ppt_x</p:attrName>
                                        </p:attrNameLst>
                                      </p:cBhvr>
                                      <p:tavLst>
                                        <p:tav tm="0">
                                          <p:val>
                                            <p:strVal val="#ppt_x"/>
                                          </p:val>
                                        </p:tav>
                                        <p:tav tm="100000">
                                          <p:val>
                                            <p:strVal val="#ppt_x"/>
                                          </p:val>
                                        </p:tav>
                                      </p:tavLst>
                                    </p:anim>
                                    <p:anim calcmode="lin" valueType="num">
                                      <p:cBhvr>
                                        <p:cTn id="6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1829BF6-B9E7-798A-7842-2E23375FAFF9}"/>
              </a:ext>
            </a:extLst>
          </p:cNvPr>
          <p:cNvSpPr txBox="1"/>
          <p:nvPr/>
        </p:nvSpPr>
        <p:spPr>
          <a:xfrm>
            <a:off x="922637" y="757659"/>
            <a:ext cx="10495005" cy="5262146"/>
          </a:xfrm>
          <a:prstGeom prst="rect">
            <a:avLst/>
          </a:prstGeom>
          <a:noFill/>
        </p:spPr>
        <p:txBody>
          <a:bodyPr wrap="square">
            <a:spAutoFit/>
          </a:bodyPr>
          <a:lstStyle/>
          <a:p>
            <a:pPr marL="270510">
              <a:lnSpc>
                <a:spcPct val="200000"/>
              </a:lnSpc>
              <a:spcAft>
                <a:spcPts val="800"/>
              </a:spcAft>
            </a:pPr>
            <a:r>
              <a:rPr lang="fr-FR" sz="2400" dirty="0">
                <a:effectLst/>
                <a:latin typeface="Calibri corps"/>
                <a:ea typeface="Calibri" panose="020F0502020204030204" pitchFamily="34" charset="0"/>
                <a:cs typeface="Times New Roman" panose="02020603050405020304" pitchFamily="18" charset="0"/>
              </a:rPr>
              <a:t>Tous les juges, (de même que le parquet) ont eu 2 ans et demi de formation avec stages à l’Ecole Nationale de la Magistrature (ENM), après réussite au concours nécessitant un diplôme Bac + 4 et des épreuves de : connaissance et compréhension du monde contemporain, procédures pénales et civiles et droit pénal et civil. </a:t>
            </a:r>
          </a:p>
          <a:p>
            <a:pPr marL="270510">
              <a:lnSpc>
                <a:spcPct val="200000"/>
              </a:lnSpc>
              <a:spcAft>
                <a:spcPts val="800"/>
              </a:spcAft>
            </a:pPr>
            <a:r>
              <a:rPr lang="fr-FR" sz="2400" dirty="0">
                <a:effectLst/>
                <a:latin typeface="Calibri corps"/>
                <a:ea typeface="Calibri" panose="020F0502020204030204" pitchFamily="34" charset="0"/>
                <a:cs typeface="Times New Roman" panose="02020603050405020304" pitchFamily="18" charset="0"/>
              </a:rPr>
              <a:t>L’ENM, en plus de cette formation initiale organise de nombreuses formations, par thème.</a:t>
            </a:r>
          </a:p>
        </p:txBody>
      </p:sp>
    </p:spTree>
    <p:extLst>
      <p:ext uri="{BB962C8B-B14F-4D97-AF65-F5344CB8AC3E}">
        <p14:creationId xmlns:p14="http://schemas.microsoft.com/office/powerpoint/2010/main" val="162231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3"/>
                                        </p:tgtEl>
                                        <p:attrNameLst>
                                          <p:attrName>style.color</p:attrName>
                                        </p:attrNameLst>
                                      </p:cBhvr>
                                      <p:by>
                                        <p:hsl h="0" s="-12549" l="-25098"/>
                                      </p:by>
                                    </p:animClr>
                                    <p:animClr clrSpc="hsl" dir="cw">
                                      <p:cBhvr>
                                        <p:cTn id="7" dur="500" fill="hold"/>
                                        <p:tgtEl>
                                          <p:spTgt spid="3"/>
                                        </p:tgtEl>
                                        <p:attrNameLst>
                                          <p:attrName>fillcolor</p:attrName>
                                        </p:attrNameLst>
                                      </p:cBhvr>
                                      <p:by>
                                        <p:hsl h="0" s="-12549" l="-25098"/>
                                      </p:by>
                                    </p:animClr>
                                    <p:animClr clrSpc="hsl" dir="cw">
                                      <p:cBhvr>
                                        <p:cTn id="8" dur="500" fill="hold"/>
                                        <p:tgtEl>
                                          <p:spTgt spid="3"/>
                                        </p:tgtEl>
                                        <p:attrNameLst>
                                          <p:attrName>stroke.color</p:attrName>
                                        </p:attrNameLst>
                                      </p:cBhvr>
                                      <p:by>
                                        <p:hsl h="0" s="-12549" l="-25098"/>
                                      </p:by>
                                    </p:animClr>
                                    <p:set>
                                      <p:cBhvr>
                                        <p:cTn id="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493C6D1-1F67-8AC9-E183-7082950FA845}"/>
              </a:ext>
            </a:extLst>
          </p:cNvPr>
          <p:cNvSpPr txBox="1"/>
          <p:nvPr/>
        </p:nvSpPr>
        <p:spPr>
          <a:xfrm>
            <a:off x="823784" y="453079"/>
            <a:ext cx="10149016" cy="3418756"/>
          </a:xfrm>
          <a:prstGeom prst="rect">
            <a:avLst/>
          </a:prstGeom>
          <a:noFill/>
        </p:spPr>
        <p:txBody>
          <a:bodyPr wrap="square" rtlCol="0">
            <a:spAutoFit/>
          </a:bodyPr>
          <a:lstStyle/>
          <a:p>
            <a:pPr lvl="0">
              <a:lnSpc>
                <a:spcPct val="200000"/>
              </a:lnSpc>
              <a:spcAft>
                <a:spcPts val="800"/>
              </a:spcAft>
            </a:pPr>
            <a:r>
              <a:rPr lang="fr-FR" sz="2800" dirty="0">
                <a:effectLst/>
                <a:latin typeface="Calibri corps"/>
                <a:ea typeface="Calibri" panose="020F0502020204030204" pitchFamily="34" charset="0"/>
                <a:cs typeface="Times New Roman" panose="02020603050405020304" pitchFamily="18" charset="0"/>
              </a:rPr>
              <a:t>Maintenant que le décor est planté, et dès avant qu’il n’arrive au moment de prononcer un jugement, nous allons voir les différentes étapes que le juge doit parcourir et les difficultés et dilemmes qui se présentent à lui.</a:t>
            </a:r>
          </a:p>
        </p:txBody>
      </p:sp>
      <p:sp>
        <p:nvSpPr>
          <p:cNvPr id="5" name="ZoneTexte 4">
            <a:extLst>
              <a:ext uri="{FF2B5EF4-FFF2-40B4-BE49-F238E27FC236}">
                <a16:creationId xmlns:a16="http://schemas.microsoft.com/office/drawing/2014/main" id="{8C8D3A43-B55E-655C-BBFC-655A5BA682FB}"/>
              </a:ext>
            </a:extLst>
          </p:cNvPr>
          <p:cNvSpPr txBox="1"/>
          <p:nvPr/>
        </p:nvSpPr>
        <p:spPr>
          <a:xfrm>
            <a:off x="719009" y="3990461"/>
            <a:ext cx="10358566" cy="2195473"/>
          </a:xfrm>
          <a:prstGeom prst="rect">
            <a:avLst/>
          </a:prstGeom>
          <a:noFill/>
        </p:spPr>
        <p:txBody>
          <a:bodyPr wrap="square" rtlCol="0">
            <a:spAutoFit/>
          </a:bodyPr>
          <a:lstStyle/>
          <a:p>
            <a:pPr lvl="0">
              <a:lnSpc>
                <a:spcPct val="200000"/>
              </a:lnSpc>
              <a:spcAft>
                <a:spcPts val="800"/>
              </a:spcAft>
              <a:defRPr/>
            </a:pPr>
            <a:r>
              <a:rPr kumimoji="0" lang="fr-FR" sz="2800" b="0" i="0" u="none" strike="noStrike" kern="1200" cap="none" spc="0" normalizeH="0" baseline="0" noProof="0" dirty="0">
                <a:ln>
                  <a:noFill/>
                </a:ln>
                <a:solidFill>
                  <a:prstClr val="black"/>
                </a:solidFill>
                <a:effectLst/>
                <a:uLnTx/>
                <a:uFillTx/>
                <a:latin typeface="Calibri corps"/>
                <a:ea typeface="Calibri" panose="020F0502020204030204" pitchFamily="34" charset="0"/>
                <a:cs typeface="Times New Roman" panose="02020603050405020304" pitchFamily="18" charset="0"/>
              </a:rPr>
              <a:t>L’aventure d’un juge est passionnante , mais c’est une </a:t>
            </a:r>
            <a:r>
              <a:rPr lang="fr-FR" sz="2800" dirty="0">
                <a:solidFill>
                  <a:prstClr val="black"/>
                </a:solidFill>
                <a:latin typeface="Calibri corps"/>
                <a:ea typeface="Calibri" panose="020F0502020204030204" pitchFamily="34" charset="0"/>
                <a:cs typeface="Times New Roman" panose="02020603050405020304" pitchFamily="18" charset="0"/>
              </a:rPr>
              <a:t>profession difficile, une </a:t>
            </a:r>
            <a:r>
              <a:rPr kumimoji="0" lang="fr-FR" sz="2800" b="0" i="0" u="none" strike="noStrike" kern="1200" cap="none" spc="0" normalizeH="0" baseline="0" noProof="0" dirty="0">
                <a:ln>
                  <a:noFill/>
                </a:ln>
                <a:solidFill>
                  <a:prstClr val="black"/>
                </a:solidFill>
                <a:effectLst/>
                <a:uLnTx/>
                <a:uFillTx/>
                <a:latin typeface="Calibri corps"/>
                <a:ea typeface="Calibri" panose="020F0502020204030204" pitchFamily="34" charset="0"/>
                <a:cs typeface="Times New Roman" panose="02020603050405020304" pitchFamily="18" charset="0"/>
              </a:rPr>
              <a:t>lourde charge et une grande responsabilité.</a:t>
            </a:r>
          </a:p>
          <a:p>
            <a:endParaRPr lang="fr-FR" dirty="0"/>
          </a:p>
        </p:txBody>
      </p:sp>
    </p:spTree>
    <p:extLst>
      <p:ext uri="{BB962C8B-B14F-4D97-AF65-F5344CB8AC3E}">
        <p14:creationId xmlns:p14="http://schemas.microsoft.com/office/powerpoint/2010/main" val="374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A8EC055-21CB-BE06-6353-C52FAD7DD66D}"/>
              </a:ext>
            </a:extLst>
          </p:cNvPr>
          <p:cNvSpPr txBox="1"/>
          <p:nvPr/>
        </p:nvSpPr>
        <p:spPr>
          <a:xfrm>
            <a:off x="644610" y="1113874"/>
            <a:ext cx="10902779" cy="2943563"/>
          </a:xfrm>
          <a:prstGeom prst="rect">
            <a:avLst/>
          </a:prstGeom>
          <a:noFill/>
        </p:spPr>
        <p:txBody>
          <a:bodyPr wrap="square" rtlCol="0">
            <a:spAutoFit/>
          </a:bodyPr>
          <a:lstStyle/>
          <a:p>
            <a:pPr marL="457200" indent="-457200">
              <a:lnSpc>
                <a:spcPct val="200000"/>
              </a:lnSpc>
              <a:buFont typeface="+mj-lt"/>
              <a:buAutoNum type="arabicPeriod"/>
            </a:pPr>
            <a:r>
              <a:rPr lang="fr-FR" sz="2400" dirty="0">
                <a:solidFill>
                  <a:srgbClr val="FF0000"/>
                </a:solidFill>
              </a:rPr>
              <a:t>Pour s’approprier</a:t>
            </a:r>
            <a:r>
              <a:rPr lang="fr-FR" sz="2400" dirty="0"/>
              <a:t>, avant l’audience, </a:t>
            </a:r>
            <a:r>
              <a:rPr lang="fr-FR" sz="2400" dirty="0">
                <a:solidFill>
                  <a:srgbClr val="FF0000"/>
                </a:solidFill>
              </a:rPr>
              <a:t>le dossier </a:t>
            </a:r>
            <a:r>
              <a:rPr lang="fr-FR" sz="2400" dirty="0"/>
              <a:t>qui a été généralement constitué :</a:t>
            </a:r>
          </a:p>
          <a:p>
            <a:pPr marL="1257300" lvl="2" indent="-342900">
              <a:lnSpc>
                <a:spcPct val="200000"/>
              </a:lnSpc>
              <a:buFont typeface="Wingdings" panose="05000000000000000000" pitchFamily="2" charset="2"/>
              <a:buChar char="v"/>
            </a:pPr>
            <a:r>
              <a:rPr lang="fr-FR" sz="2400" dirty="0"/>
              <a:t>Par le juge de la mise en état au civil.</a:t>
            </a:r>
          </a:p>
          <a:p>
            <a:pPr marL="1257300" lvl="2" indent="-342900">
              <a:lnSpc>
                <a:spcPct val="200000"/>
              </a:lnSpc>
              <a:buFont typeface="Wingdings" panose="05000000000000000000" pitchFamily="2" charset="2"/>
              <a:buChar char="v"/>
            </a:pPr>
            <a:r>
              <a:rPr lang="fr-FR" sz="2400" dirty="0"/>
              <a:t>par le procureur (enquête préliminaire) ou par le procès verbal d’un OPJ</a:t>
            </a:r>
          </a:p>
          <a:p>
            <a:pPr marL="1257300" lvl="2" indent="-342900">
              <a:lnSpc>
                <a:spcPct val="200000"/>
              </a:lnSpc>
              <a:buFont typeface="Wingdings" panose="05000000000000000000" pitchFamily="2" charset="2"/>
              <a:buChar char="v"/>
            </a:pPr>
            <a:r>
              <a:rPr lang="fr-FR" sz="2400" dirty="0"/>
              <a:t>et/ou par le juge d’instruction au pénal (information judiciaire)</a:t>
            </a:r>
          </a:p>
        </p:txBody>
      </p:sp>
      <p:sp>
        <p:nvSpPr>
          <p:cNvPr id="4" name="ZoneTexte 3">
            <a:extLst>
              <a:ext uri="{FF2B5EF4-FFF2-40B4-BE49-F238E27FC236}">
                <a16:creationId xmlns:a16="http://schemas.microsoft.com/office/drawing/2014/main" id="{8A5F1AEE-33FF-C912-AAE8-CB4EAAD82E6F}"/>
              </a:ext>
            </a:extLst>
          </p:cNvPr>
          <p:cNvSpPr txBox="1"/>
          <p:nvPr/>
        </p:nvSpPr>
        <p:spPr>
          <a:xfrm>
            <a:off x="2586681" y="489811"/>
            <a:ext cx="6244282" cy="461665"/>
          </a:xfrm>
          <a:prstGeom prst="rect">
            <a:avLst/>
          </a:prstGeom>
          <a:noFill/>
        </p:spPr>
        <p:txBody>
          <a:bodyPr wrap="square" rtlCol="0">
            <a:spAutoFit/>
          </a:bodyPr>
          <a:lstStyle/>
          <a:p>
            <a:r>
              <a:rPr lang="fr-FR" sz="2400" b="1" dirty="0">
                <a:solidFill>
                  <a:srgbClr val="FF0000"/>
                </a:solidFill>
              </a:rPr>
              <a:t>Première difficulté : le manque de temps</a:t>
            </a:r>
          </a:p>
        </p:txBody>
      </p:sp>
      <p:sp>
        <p:nvSpPr>
          <p:cNvPr id="5" name="ZoneTexte 4">
            <a:extLst>
              <a:ext uri="{FF2B5EF4-FFF2-40B4-BE49-F238E27FC236}">
                <a16:creationId xmlns:a16="http://schemas.microsoft.com/office/drawing/2014/main" id="{2F859934-D078-4C1C-CD9A-FA629C7A12A2}"/>
              </a:ext>
            </a:extLst>
          </p:cNvPr>
          <p:cNvSpPr txBox="1"/>
          <p:nvPr/>
        </p:nvSpPr>
        <p:spPr>
          <a:xfrm>
            <a:off x="644610" y="4391305"/>
            <a:ext cx="6611609" cy="461665"/>
          </a:xfrm>
          <a:prstGeom prst="rect">
            <a:avLst/>
          </a:prstGeom>
          <a:noFill/>
        </p:spPr>
        <p:txBody>
          <a:bodyPr wrap="square" rtlCol="0">
            <a:spAutoFit/>
          </a:bodyPr>
          <a:lstStyle/>
          <a:p>
            <a:r>
              <a:rPr lang="fr-FR" sz="2400" dirty="0">
                <a:solidFill>
                  <a:srgbClr val="FF0000"/>
                </a:solidFill>
              </a:rPr>
              <a:t>2.</a:t>
            </a:r>
            <a:r>
              <a:rPr lang="fr-FR" sz="2400" dirty="0"/>
              <a:t>  </a:t>
            </a:r>
            <a:r>
              <a:rPr lang="fr-FR" sz="2400" dirty="0">
                <a:solidFill>
                  <a:srgbClr val="FF0000"/>
                </a:solidFill>
              </a:rPr>
              <a:t>Pour entendre en audience </a:t>
            </a:r>
            <a:r>
              <a:rPr lang="fr-FR" sz="2400" dirty="0"/>
              <a:t>les parties au procès.</a:t>
            </a:r>
          </a:p>
        </p:txBody>
      </p:sp>
      <p:sp>
        <p:nvSpPr>
          <p:cNvPr id="3" name="ZoneTexte 2">
            <a:extLst>
              <a:ext uri="{FF2B5EF4-FFF2-40B4-BE49-F238E27FC236}">
                <a16:creationId xmlns:a16="http://schemas.microsoft.com/office/drawing/2014/main" id="{458C3775-AFCE-8DB1-034D-8321B634575B}"/>
              </a:ext>
            </a:extLst>
          </p:cNvPr>
          <p:cNvSpPr txBox="1"/>
          <p:nvPr/>
        </p:nvSpPr>
        <p:spPr>
          <a:xfrm>
            <a:off x="9648825" y="6334125"/>
            <a:ext cx="3552825" cy="369332"/>
          </a:xfrm>
          <a:prstGeom prst="rect">
            <a:avLst/>
          </a:prstGeom>
          <a:noFill/>
        </p:spPr>
        <p:txBody>
          <a:bodyPr wrap="square" rtlCol="0">
            <a:spAutoFit/>
          </a:bodyPr>
          <a:lstStyle/>
          <a:p>
            <a:r>
              <a:rPr lang="fr-FR" dirty="0"/>
              <a:t>Lire </a:t>
            </a:r>
            <a:r>
              <a:rPr lang="fr-FR" dirty="0" err="1"/>
              <a:t>Truche</a:t>
            </a:r>
            <a:r>
              <a:rPr lang="fr-FR" dirty="0"/>
              <a:t> page 21</a:t>
            </a:r>
          </a:p>
        </p:txBody>
      </p:sp>
    </p:spTree>
    <p:extLst>
      <p:ext uri="{BB962C8B-B14F-4D97-AF65-F5344CB8AC3E}">
        <p14:creationId xmlns:p14="http://schemas.microsoft.com/office/powerpoint/2010/main" val="149658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vlc-record-2023-02-26-16h46m13s-Le patron français n'est qu'une marionnette - En direct du tribunal Bayonne - Dossier N°8.mp4-">
            <a:hlinkClick r:id="" action="ppaction://media"/>
            <a:extLst>
              <a:ext uri="{FF2B5EF4-FFF2-40B4-BE49-F238E27FC236}">
                <a16:creationId xmlns:a16="http://schemas.microsoft.com/office/drawing/2014/main" id="{498A2B7A-AAF3-94AA-D7B1-77C14512AE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11390308" cy="6407048"/>
          </a:xfrm>
          <a:prstGeom prst="rect">
            <a:avLst/>
          </a:prstGeom>
        </p:spPr>
      </p:pic>
    </p:spTree>
    <p:extLst>
      <p:ext uri="{BB962C8B-B14F-4D97-AF65-F5344CB8AC3E}">
        <p14:creationId xmlns:p14="http://schemas.microsoft.com/office/powerpoint/2010/main" val="147273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0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65C559B-7FF2-56AB-74FC-4899BF96C502}"/>
              </a:ext>
            </a:extLst>
          </p:cNvPr>
          <p:cNvSpPr txBox="1"/>
          <p:nvPr/>
        </p:nvSpPr>
        <p:spPr>
          <a:xfrm>
            <a:off x="2751437" y="365417"/>
            <a:ext cx="7578811" cy="461665"/>
          </a:xfrm>
          <a:prstGeom prst="rect">
            <a:avLst/>
          </a:prstGeom>
          <a:noFill/>
        </p:spPr>
        <p:txBody>
          <a:bodyPr wrap="square" rtlCol="0">
            <a:spAutoFit/>
          </a:bodyPr>
          <a:lstStyle/>
          <a:p>
            <a:r>
              <a:rPr lang="fr-FR" sz="2400" b="1" dirty="0">
                <a:solidFill>
                  <a:srgbClr val="FF0000"/>
                </a:solidFill>
              </a:rPr>
              <a:t>Deuxième difficulté :  </a:t>
            </a:r>
            <a:r>
              <a:rPr lang="fr-FR" sz="2400" dirty="0">
                <a:solidFill>
                  <a:srgbClr val="FF0000"/>
                </a:solidFill>
              </a:rPr>
              <a:t>L’attitude du juge en audience</a:t>
            </a:r>
            <a:endParaRPr lang="fr-FR" sz="2400" b="1" dirty="0">
              <a:solidFill>
                <a:srgbClr val="FF0000"/>
              </a:solidFill>
            </a:endParaRPr>
          </a:p>
        </p:txBody>
      </p:sp>
      <p:sp>
        <p:nvSpPr>
          <p:cNvPr id="4" name="ZoneTexte 3">
            <a:extLst>
              <a:ext uri="{FF2B5EF4-FFF2-40B4-BE49-F238E27FC236}">
                <a16:creationId xmlns:a16="http://schemas.microsoft.com/office/drawing/2014/main" id="{71F5B791-D3D2-0D44-CC3F-E93B930B03C2}"/>
              </a:ext>
            </a:extLst>
          </p:cNvPr>
          <p:cNvSpPr txBox="1"/>
          <p:nvPr/>
        </p:nvSpPr>
        <p:spPr>
          <a:xfrm>
            <a:off x="526963" y="1086983"/>
            <a:ext cx="10760162" cy="1569660"/>
          </a:xfrm>
          <a:prstGeom prst="rect">
            <a:avLst/>
          </a:prstGeom>
          <a:noFill/>
        </p:spPr>
        <p:txBody>
          <a:bodyPr wrap="square" rtlCol="0">
            <a:spAutoFit/>
          </a:bodyPr>
          <a:lstStyle/>
          <a:p>
            <a:r>
              <a:rPr lang="fr-FR" sz="2400" dirty="0"/>
              <a:t>Le magistrat ne doit pas se laisser déborder par ses propres sentiments, même en  face du criminel le plus odieux.  </a:t>
            </a:r>
          </a:p>
          <a:p>
            <a:r>
              <a:rPr lang="fr-FR" sz="2400" dirty="0"/>
              <a:t>  </a:t>
            </a:r>
          </a:p>
          <a:p>
            <a:r>
              <a:rPr lang="fr-FR" sz="2400" dirty="0"/>
              <a:t>Il doit aussi connaître et faire abstraction de ses préjugés.</a:t>
            </a:r>
          </a:p>
        </p:txBody>
      </p:sp>
      <p:sp>
        <p:nvSpPr>
          <p:cNvPr id="7" name="ZoneTexte 6">
            <a:extLst>
              <a:ext uri="{FF2B5EF4-FFF2-40B4-BE49-F238E27FC236}">
                <a16:creationId xmlns:a16="http://schemas.microsoft.com/office/drawing/2014/main" id="{4CE9F7A3-CB54-6A66-700F-4D17D34ED8E9}"/>
              </a:ext>
            </a:extLst>
          </p:cNvPr>
          <p:cNvSpPr txBox="1"/>
          <p:nvPr/>
        </p:nvSpPr>
        <p:spPr>
          <a:xfrm>
            <a:off x="561975" y="4619637"/>
            <a:ext cx="11299484" cy="1697068"/>
          </a:xfrm>
          <a:prstGeom prst="rect">
            <a:avLst/>
          </a:prstGeom>
          <a:noFill/>
        </p:spPr>
        <p:txBody>
          <a:bodyPr wrap="square" rtlCol="0">
            <a:spAutoFit/>
          </a:bodyPr>
          <a:lstStyle/>
          <a:p>
            <a:pPr>
              <a:lnSpc>
                <a:spcPct val="150000"/>
              </a:lnSpc>
            </a:pPr>
            <a:r>
              <a:rPr lang="fr-FR" sz="2400" dirty="0"/>
              <a:t>En tous cas il lui faut : Questionner, faire préciser, écouter.</a:t>
            </a:r>
          </a:p>
          <a:p>
            <a:pPr>
              <a:lnSpc>
                <a:spcPct val="150000"/>
              </a:lnSpc>
            </a:pPr>
            <a:r>
              <a:rPr lang="fr-FR" sz="2400" dirty="0"/>
              <a:t>Ce ne sont pas seulement des faits que l’on juge, mais une personne! </a:t>
            </a:r>
          </a:p>
          <a:p>
            <a:pPr>
              <a:lnSpc>
                <a:spcPct val="150000"/>
              </a:lnSpc>
            </a:pPr>
            <a:r>
              <a:rPr lang="fr-FR" sz="2400" dirty="0"/>
              <a:t>Ne pas s’en tenir au dossier fait par d’autres avant lui, à la fois s’immerger et se décaler.</a:t>
            </a:r>
          </a:p>
        </p:txBody>
      </p:sp>
      <p:sp>
        <p:nvSpPr>
          <p:cNvPr id="9" name="ZoneTexte 8">
            <a:extLst>
              <a:ext uri="{FF2B5EF4-FFF2-40B4-BE49-F238E27FC236}">
                <a16:creationId xmlns:a16="http://schemas.microsoft.com/office/drawing/2014/main" id="{11CACB3D-EF92-C03B-94B8-903AD7A36641}"/>
              </a:ext>
            </a:extLst>
          </p:cNvPr>
          <p:cNvSpPr txBox="1"/>
          <p:nvPr/>
        </p:nvSpPr>
        <p:spPr>
          <a:xfrm>
            <a:off x="711541" y="2901744"/>
            <a:ext cx="10918484" cy="1569660"/>
          </a:xfrm>
          <a:prstGeom prst="rect">
            <a:avLst/>
          </a:prstGeom>
          <a:noFill/>
        </p:spPr>
        <p:txBody>
          <a:bodyPr wrap="square" rtlCol="0">
            <a:spAutoFit/>
          </a:bodyPr>
          <a:lstStyle/>
          <a:p>
            <a:r>
              <a:rPr lang="fr-FR" sz="2400" dirty="0"/>
              <a:t>Essayer de se faire sa propre opinion et surtout ne jamais se moquer, manier l’ironie ou le mépris, ou rabaisser. </a:t>
            </a:r>
          </a:p>
          <a:p>
            <a:endParaRPr lang="fr-FR" sz="2400" dirty="0"/>
          </a:p>
          <a:p>
            <a:r>
              <a:rPr lang="fr-FR" sz="2400" dirty="0"/>
              <a:t>Doit-il et peut-il être pédagogue?</a:t>
            </a:r>
          </a:p>
        </p:txBody>
      </p:sp>
    </p:spTree>
    <p:extLst>
      <p:ext uri="{BB962C8B-B14F-4D97-AF65-F5344CB8AC3E}">
        <p14:creationId xmlns:p14="http://schemas.microsoft.com/office/powerpoint/2010/main" val="238130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80">
                                          <p:stCondLst>
                                            <p:cond delay="0"/>
                                          </p:stCondLst>
                                        </p:cTn>
                                        <p:tgtEl>
                                          <p:spTgt spid="7"/>
                                        </p:tgtEl>
                                      </p:cBhvr>
                                    </p:animEffect>
                                    <p:anim calcmode="lin" valueType="num">
                                      <p:cBhvr>
                                        <p:cTn id="2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2" dur="26">
                                          <p:stCondLst>
                                            <p:cond delay="650"/>
                                          </p:stCondLst>
                                        </p:cTn>
                                        <p:tgtEl>
                                          <p:spTgt spid="7"/>
                                        </p:tgtEl>
                                      </p:cBhvr>
                                      <p:to x="100000" y="60000"/>
                                    </p:animScale>
                                    <p:animScale>
                                      <p:cBhvr>
                                        <p:cTn id="33" dur="166" decel="50000">
                                          <p:stCondLst>
                                            <p:cond delay="67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rrectionnel ： l'audience vendeur de shit.mp4-">
            <a:hlinkClick r:id="" action="ppaction://media"/>
            <a:extLst>
              <a:ext uri="{FF2B5EF4-FFF2-40B4-BE49-F238E27FC236}">
                <a16:creationId xmlns:a16="http://schemas.microsoft.com/office/drawing/2014/main" id="{621EDF12-70F9-6C91-E5DB-42716D7E25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7378" y="210061"/>
            <a:ext cx="11198032" cy="6298893"/>
          </a:xfrm>
          <a:prstGeom prst="rect">
            <a:avLst/>
          </a:prstGeom>
        </p:spPr>
      </p:pic>
    </p:spTree>
    <p:extLst>
      <p:ext uri="{BB962C8B-B14F-4D97-AF65-F5344CB8AC3E}">
        <p14:creationId xmlns:p14="http://schemas.microsoft.com/office/powerpoint/2010/main" val="336374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2685</TotalTime>
  <Words>1238</Words>
  <Application>Microsoft Macintosh PowerPoint</Application>
  <PresentationFormat>Widescreen</PresentationFormat>
  <Paragraphs>91</Paragraphs>
  <Slides>19</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corps</vt:lpstr>
      <vt:lpstr>Calibri Light</vt:lpstr>
      <vt:lpstr>Comic Sans MS</vt:lpstr>
      <vt:lpstr>Symbol</vt:lpstr>
      <vt:lpstr>Wingdings</vt:lpstr>
      <vt:lpstr>Thème Office</vt:lpstr>
      <vt:lpstr>Qu’est-ce que juger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Christine Zbinden</dc:creator>
  <cp:lastModifiedBy>mieke de moor</cp:lastModifiedBy>
  <cp:revision>34</cp:revision>
  <dcterms:created xsi:type="dcterms:W3CDTF">2023-02-13T19:23:56Z</dcterms:created>
  <dcterms:modified xsi:type="dcterms:W3CDTF">2023-04-23T10:05:41Z</dcterms:modified>
</cp:coreProperties>
</file>