
<file path=[Content_Types].xml><?xml version="1.0" encoding="utf-8"?>
<Types xmlns="http://schemas.openxmlformats.org/package/2006/content-types">
  <Default Extension="0s9VG6LzIkrOM_2Ll5WLUAHaFj" ContentType="image/png"/>
  <Default Extension="1yeq-xmlOvPZwAfHAsRHLAHaDm" ContentType="image/png"/>
  <Default Extension="3LaYKP-zJ18LOFYGCLb9ggHaFO" ContentType="image/png"/>
  <Default Extension="9g9luZOCgLmrgJh2BcoUiwHaHa" ContentType="image/png"/>
  <Default Extension="jpeg" ContentType="image/jpeg"/>
  <Default Extension="jpg" ContentType="image/jpeg"/>
  <Default Extension="mov" ContentType="video/quicktime"/>
  <Default Extension="mp4" ContentType="video/mp4"/>
  <Default Extension="org&amp;utm_campaign=parser&amp;utm_content=thumbnail" ContentType="image/gif"/>
  <Default Extension="org&amp;utm_campaign=parser&amp;utm_content=thumbnail_unscaled" ContentType="image/gif"/>
  <Default Extension="png" ContentType="image/png"/>
  <Default Extension="ql8LQFRWm2t4I12cS3JFnAHaLH" ContentType="image/png"/>
  <Default Extension="rels" ContentType="application/vnd.openxmlformats-package.relationships+xml"/>
  <Default Extension="vlWnLYX_B2FPVGo9Xum01gHaHa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71" r:id="rId2"/>
    <p:sldId id="289" r:id="rId3"/>
    <p:sldId id="257" r:id="rId4"/>
    <p:sldId id="281" r:id="rId5"/>
    <p:sldId id="272" r:id="rId6"/>
    <p:sldId id="273" r:id="rId7"/>
    <p:sldId id="256" r:id="rId8"/>
    <p:sldId id="279" r:id="rId9"/>
    <p:sldId id="283" r:id="rId10"/>
    <p:sldId id="290" r:id="rId11"/>
    <p:sldId id="280" r:id="rId12"/>
    <p:sldId id="278" r:id="rId13"/>
    <p:sldId id="275" r:id="rId14"/>
    <p:sldId id="291" r:id="rId15"/>
    <p:sldId id="267" r:id="rId16"/>
    <p:sldId id="268" r:id="rId17"/>
    <p:sldId id="269" r:id="rId18"/>
    <p:sldId id="274" r:id="rId19"/>
    <p:sldId id="292" r:id="rId20"/>
    <p:sldId id="265" r:id="rId21"/>
    <p:sldId id="263" r:id="rId22"/>
    <p:sldId id="310" r:id="rId23"/>
    <p:sldId id="294" r:id="rId24"/>
    <p:sldId id="277" r:id="rId25"/>
    <p:sldId id="298" r:id="rId26"/>
    <p:sldId id="304" r:id="rId27"/>
    <p:sldId id="285" r:id="rId28"/>
    <p:sldId id="262" r:id="rId29"/>
    <p:sldId id="266" r:id="rId30"/>
    <p:sldId id="306" r:id="rId31"/>
    <p:sldId id="307" r:id="rId32"/>
    <p:sldId id="296" r:id="rId33"/>
    <p:sldId id="309" r:id="rId34"/>
    <p:sldId id="295" r:id="rId35"/>
    <p:sldId id="286" r:id="rId36"/>
    <p:sldId id="287" r:id="rId37"/>
    <p:sldId id="293" r:id="rId38"/>
    <p:sldId id="259" r:id="rId39"/>
    <p:sldId id="260" r:id="rId40"/>
    <p:sldId id="261" r:id="rId41"/>
    <p:sldId id="299" r:id="rId42"/>
    <p:sldId id="300" r:id="rId43"/>
    <p:sldId id="301" r:id="rId44"/>
    <p:sldId id="284" r:id="rId4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4E81BD"/>
    <a:srgbClr val="0432FF"/>
    <a:srgbClr val="FFFDCC"/>
    <a:srgbClr val="499FA7"/>
    <a:srgbClr val="E4E500"/>
    <a:srgbClr val="FE1DFF"/>
    <a:srgbClr val="00FA00"/>
    <a:srgbClr val="F7FF91"/>
    <a:srgbClr val="DB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854"/>
    <p:restoredTop sz="95645"/>
  </p:normalViewPr>
  <p:slideViewPr>
    <p:cSldViewPr snapToGrid="0" snapToObjects="1">
      <p:cViewPr varScale="1">
        <p:scale>
          <a:sx n="126" d="100"/>
          <a:sy n="126" d="100"/>
        </p:scale>
        <p:origin x="65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7" d="100"/>
        <a:sy n="27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3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36BAF-88DF-5D49-8CD6-92808449CA26}" type="datetimeFigureOut">
              <a:rPr lang="en-FR" smtClean="0"/>
              <a:t>13/10/2026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73F14-5814-0644-9E23-A98BCF888382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192412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973F14-5814-0644-9E23-A98BCF888382}" type="slidenum">
              <a:rPr lang="en-FR" smtClean="0"/>
              <a:t>27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32823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E85C-1525-724F-9B7C-A9F99F133542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2130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E85C-1525-724F-9B7C-A9F99F133542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237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E85C-1525-724F-9B7C-A9F99F133542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3220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E85C-1525-724F-9B7C-A9F99F133542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561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E85C-1525-724F-9B7C-A9F99F133542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240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E85C-1525-724F-9B7C-A9F99F133542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474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E85C-1525-724F-9B7C-A9F99F133542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439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E85C-1525-724F-9B7C-A9F99F133542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078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E85C-1525-724F-9B7C-A9F99F133542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478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E85C-1525-724F-9B7C-A9F99F133542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913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CE85C-1525-724F-9B7C-A9F99F133542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31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CE85C-1525-724F-9B7C-A9F99F133542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C4403-2BC0-5C4D-A49C-6C79F754C4E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28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9g9luZOCgLmrgJh2BcoUiwHaHa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vlWnLYX_B2FPVGo9Xum01gHaHa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6.jpg"/><Relationship Id="rId7" Type="http://schemas.openxmlformats.org/officeDocument/2006/relationships/image" Target="../media/image24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Relationship Id="rId9" Type="http://schemas.openxmlformats.org/officeDocument/2006/relationships/image" Target="../media/image18.9g9luZOCgLmrgJh2BcoUiwHaHa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org&amp;utm_campaign=parser&amp;utm_content=thumbnai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org&amp;utm_campaign=parser&amp;utm_content=thumbnail_unscaled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0s9VG6LzIkrOM_2Ll5WLUAHaFj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1yeq-xmlOvPZwAfHAsRHLAHaDm"/><Relationship Id="rId4" Type="http://schemas.openxmlformats.org/officeDocument/2006/relationships/image" Target="../media/image54.ql8LQFRWm2t4I12cS3JFnAHaLH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6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g"/><Relationship Id="rId5" Type="http://schemas.openxmlformats.org/officeDocument/2006/relationships/image" Target="../media/image44.jpg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6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7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4.png"/><Relationship Id="rId2" Type="http://schemas.openxmlformats.org/officeDocument/2006/relationships/video" Target="../media/media7.mov"/><Relationship Id="rId1" Type="http://schemas.microsoft.com/office/2007/relationships/media" Target="../media/media7.mov"/><Relationship Id="rId6" Type="http://schemas.openxmlformats.org/officeDocument/2006/relationships/image" Target="../media/image18.9g9luZOCgLmrgJh2BcoUiwHaHa"/><Relationship Id="rId5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ov"/><Relationship Id="rId1" Type="http://schemas.microsoft.com/office/2007/relationships/media" Target="../media/media8.mov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7" Type="http://schemas.openxmlformats.org/officeDocument/2006/relationships/image" Target="../media/image44.jp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jpg"/><Relationship Id="rId4" Type="http://schemas.openxmlformats.org/officeDocument/2006/relationships/image" Target="../media/image6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journal/the-american-journal-of-human-genetics/vol/65/issue/1" TargetMode="Externa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80.jpg"/><Relationship Id="rId4" Type="http://schemas.openxmlformats.org/officeDocument/2006/relationships/image" Target="../media/image8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G"/><Relationship Id="rId5" Type="http://schemas.openxmlformats.org/officeDocument/2006/relationships/image" Target="../media/image85.jpg"/><Relationship Id="rId4" Type="http://schemas.openxmlformats.org/officeDocument/2006/relationships/image" Target="../media/image84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54.ql8LQFRWm2t4I12cS3JFnAHaLH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59.png"/><Relationship Id="rId4" Type="http://schemas.openxmlformats.org/officeDocument/2006/relationships/image" Target="../media/image81.png"/><Relationship Id="rId9" Type="http://schemas.openxmlformats.org/officeDocument/2006/relationships/image" Target="../media/image87.3LaYKP-zJ18LOFYGCLb9ggHaFO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06675E-7614-8A50-3B5C-ABA0EDB0498B}"/>
              </a:ext>
            </a:extLst>
          </p:cNvPr>
          <p:cNvSpPr txBox="1"/>
          <p:nvPr/>
        </p:nvSpPr>
        <p:spPr>
          <a:xfrm>
            <a:off x="321637" y="2219083"/>
            <a:ext cx="8509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2100"/>
              </a:spcAft>
              <a:buFont typeface="+mj-lt"/>
              <a:buAutoNum type="arabicPeriod"/>
            </a:pPr>
            <a:r>
              <a:rPr lang="en-FR" sz="2600" dirty="0"/>
              <a:t>Quelques rappels sur ce que sont A</a:t>
            </a:r>
            <a:r>
              <a:rPr lang="en-GB" sz="2600" dirty="0"/>
              <a:t>DN</a:t>
            </a:r>
            <a:r>
              <a:rPr lang="en-FR" sz="2600" dirty="0"/>
              <a:t>/ARN/Protéine</a:t>
            </a:r>
          </a:p>
          <a:p>
            <a:pPr marL="514350" indent="-514350">
              <a:spcAft>
                <a:spcPts val="2100"/>
              </a:spcAft>
              <a:buFont typeface="+mj-lt"/>
              <a:buAutoNum type="arabicPeriod"/>
            </a:pPr>
            <a:r>
              <a:rPr lang="en-GB" sz="2600" dirty="0"/>
              <a:t>H</a:t>
            </a:r>
            <a:r>
              <a:rPr lang="en-FR" sz="2600" dirty="0"/>
              <a:t>istoire des idées sur l’embryon</a:t>
            </a:r>
          </a:p>
          <a:p>
            <a:pPr marL="514350" indent="-514350">
              <a:spcAft>
                <a:spcPts val="2100"/>
              </a:spcAft>
              <a:buFont typeface="+mj-lt"/>
              <a:buAutoNum type="arabicPeriod"/>
            </a:pPr>
            <a:r>
              <a:rPr lang="en-FR" sz="2600" dirty="0"/>
              <a:t>Unicité du monde vivant: Existe-il une différence entre la mouche, l’homme et l’éléphant?</a:t>
            </a:r>
          </a:p>
          <a:p>
            <a:pPr marL="514350" indent="-514350">
              <a:spcAft>
                <a:spcPts val="2100"/>
              </a:spcAft>
              <a:buFont typeface="+mj-lt"/>
              <a:buAutoNum type="arabicPeriod"/>
            </a:pPr>
            <a:r>
              <a:rPr lang="en-FR" sz="2600" dirty="0"/>
              <a:t>Les étapes essentielles du développement d’un embryon</a:t>
            </a:r>
          </a:p>
          <a:p>
            <a:pPr marL="514350" indent="-514350">
              <a:spcAft>
                <a:spcPts val="2100"/>
              </a:spcAft>
              <a:buFont typeface="+mj-lt"/>
              <a:buAutoNum type="arabicPeriod"/>
            </a:pPr>
            <a:r>
              <a:rPr lang="en-FR" sz="2600" dirty="0"/>
              <a:t>Un aperçu des mutations affectant le développement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87CADE-25A3-1C11-5888-668DEA8553B7}"/>
              </a:ext>
            </a:extLst>
          </p:cNvPr>
          <p:cNvSpPr txBox="1"/>
          <p:nvPr/>
        </p:nvSpPr>
        <p:spPr>
          <a:xfrm>
            <a:off x="2617862" y="106320"/>
            <a:ext cx="3908314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Programme du 1</a:t>
            </a:r>
            <a:r>
              <a:rPr lang="fr-FR" sz="2800" b="1" baseline="30000" dirty="0">
                <a:solidFill>
                  <a:srgbClr val="7030A0"/>
                </a:solidFill>
                <a:latin typeface="DIN Alternate" panose="020B0500000000000000" pitchFamily="34" charset="77"/>
              </a:rPr>
              <a:t>er</a:t>
            </a:r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 cours</a:t>
            </a:r>
          </a:p>
          <a:p>
            <a:pPr algn="ctr"/>
            <a:endParaRPr lang="fr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  <a:p>
            <a:pPr algn="ctr"/>
            <a:endParaRPr lang="fr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  <a:p>
            <a:pPr algn="ctr"/>
            <a:endParaRPr lang="fr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62D7E0-8133-B581-A9DC-9977B61C2AE8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57224A6-9DBC-2C35-3A0E-686AF19B9648}"/>
              </a:ext>
            </a:extLst>
          </p:cNvPr>
          <p:cNvSpPr txBox="1"/>
          <p:nvPr/>
        </p:nvSpPr>
        <p:spPr>
          <a:xfrm>
            <a:off x="305088" y="860373"/>
            <a:ext cx="8621197" cy="954107"/>
          </a:xfrm>
          <a:prstGeom prst="rect">
            <a:avLst/>
          </a:prstGeom>
          <a:solidFill>
            <a:srgbClr val="FFFDCC"/>
          </a:solidFill>
        </p:spPr>
        <p:txBody>
          <a:bodyPr wrap="square" rtlCol="0">
            <a:spAutoFit/>
          </a:bodyPr>
          <a:lstStyle/>
          <a:p>
            <a:r>
              <a:rPr lang="en-FR" sz="2800" b="1" u="sng" dirty="0">
                <a:solidFill>
                  <a:srgbClr val="FF0000"/>
                </a:solidFill>
              </a:rPr>
              <a:t>But </a:t>
            </a:r>
            <a:r>
              <a:rPr lang="en-FR" sz="2800" dirty="0"/>
              <a:t>: Explorer le mystère des étapes allant de la rencontre entre un ovule et un spermatozoïde à la naissance</a:t>
            </a:r>
          </a:p>
        </p:txBody>
      </p:sp>
    </p:spTree>
    <p:extLst>
      <p:ext uri="{BB962C8B-B14F-4D97-AF65-F5344CB8AC3E}">
        <p14:creationId xmlns:p14="http://schemas.microsoft.com/office/powerpoint/2010/main" val="1925750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72B29-0AFB-8C0D-0DC4-2D6B708FC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  <a:solidFill>
            <a:srgbClr val="AF13B1"/>
          </a:solidFill>
        </p:spPr>
        <p:txBody>
          <a:bodyPr>
            <a:noAutofit/>
          </a:bodyPr>
          <a:lstStyle/>
          <a:p>
            <a:r>
              <a:rPr lang="en-GB" sz="3200" i="1" dirty="0">
                <a:solidFill>
                  <a:schemeClr val="bg1"/>
                </a:solidFill>
                <a:latin typeface="Avenir Medium Oblique" panose="02000503020000020003" pitchFamily="2" charset="0"/>
              </a:rPr>
              <a:t>Q</a:t>
            </a:r>
            <a:r>
              <a:rPr lang="en-FR" sz="3200" i="1" dirty="0">
                <a:solidFill>
                  <a:schemeClr val="bg1"/>
                </a:solidFill>
                <a:latin typeface="Avenir Medium Oblique" panose="02000503020000020003" pitchFamily="2" charset="0"/>
              </a:rPr>
              <a:t>uelques rappels sur A</a:t>
            </a:r>
            <a:r>
              <a:rPr lang="en-GB" sz="3200" i="1" dirty="0">
                <a:solidFill>
                  <a:schemeClr val="bg1"/>
                </a:solidFill>
                <a:latin typeface="Avenir Medium Oblique" panose="02000503020000020003" pitchFamily="2" charset="0"/>
              </a:rPr>
              <a:t>DN</a:t>
            </a:r>
            <a:r>
              <a:rPr lang="en-FR" sz="3200" i="1" dirty="0">
                <a:solidFill>
                  <a:schemeClr val="bg1"/>
                </a:solidFill>
                <a:latin typeface="Avenir Medium Oblique" panose="02000503020000020003" pitchFamily="2" charset="0"/>
              </a:rPr>
              <a:t>/ARN/protéine et la cellule</a:t>
            </a:r>
          </a:p>
        </p:txBody>
      </p:sp>
    </p:spTree>
    <p:extLst>
      <p:ext uri="{BB962C8B-B14F-4D97-AF65-F5344CB8AC3E}">
        <p14:creationId xmlns:p14="http://schemas.microsoft.com/office/powerpoint/2010/main" val="3877289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0A3B2B-7CC1-0D6B-6E85-2DA348A8E803}"/>
              </a:ext>
            </a:extLst>
          </p:cNvPr>
          <p:cNvSpPr txBox="1"/>
          <p:nvPr/>
        </p:nvSpPr>
        <p:spPr>
          <a:xfrm>
            <a:off x="420908" y="106320"/>
            <a:ext cx="83022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La logique du flux génétique : ADN </a:t>
            </a:r>
            <a:r>
              <a:rPr lang="fr-FR" sz="2800" b="1" dirty="0">
                <a:solidFill>
                  <a:srgbClr val="7030A0"/>
                </a:solidFill>
                <a:latin typeface="Wingdings" pitchFamily="2" charset="2"/>
              </a:rPr>
              <a:t>à</a:t>
            </a:r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 ARN  </a:t>
            </a:r>
            <a:r>
              <a:rPr lang="fr-FR" sz="2800" b="1" dirty="0">
                <a:solidFill>
                  <a:srgbClr val="7030A0"/>
                </a:solidFill>
                <a:latin typeface="Wingdings" pitchFamily="2" charset="2"/>
              </a:rPr>
              <a:t>à</a:t>
            </a:r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 protéine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C09E22F-4D85-DBEF-0D58-D35172937C2E}"/>
              </a:ext>
            </a:extLst>
          </p:cNvPr>
          <p:cNvGrpSpPr/>
          <p:nvPr/>
        </p:nvGrpSpPr>
        <p:grpSpPr>
          <a:xfrm>
            <a:off x="206828" y="629540"/>
            <a:ext cx="9144000" cy="6228460"/>
            <a:chOff x="206828" y="629540"/>
            <a:chExt cx="9144000" cy="622846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8A55FF9-0BD8-6037-8F90-D4C04B719A08}"/>
                </a:ext>
              </a:extLst>
            </p:cNvPr>
            <p:cNvCxnSpPr>
              <a:cxnSpLocks/>
            </p:cNvCxnSpPr>
            <p:nvPr/>
          </p:nvCxnSpPr>
          <p:spPr>
            <a:xfrm>
              <a:off x="313363" y="629540"/>
              <a:ext cx="8517274" cy="0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er 9">
              <a:extLst>
                <a:ext uri="{FF2B5EF4-FFF2-40B4-BE49-F238E27FC236}">
                  <a16:creationId xmlns:a16="http://schemas.microsoft.com/office/drawing/2014/main" id="{DCB67B48-CE33-1050-4C08-D38863A1D2DD}"/>
                </a:ext>
              </a:extLst>
            </p:cNvPr>
            <p:cNvGrpSpPr/>
            <p:nvPr/>
          </p:nvGrpSpPr>
          <p:grpSpPr>
            <a:xfrm>
              <a:off x="206828" y="762000"/>
              <a:ext cx="9144000" cy="6096000"/>
              <a:chOff x="0" y="762000"/>
              <a:chExt cx="9144000" cy="6096000"/>
            </a:xfrm>
          </p:grpSpPr>
          <p:pic>
            <p:nvPicPr>
              <p:cNvPr id="12" name="Image 3" descr="ChatGPT Image 2 déc. 2025, 14_41_01.png">
                <a:extLst>
                  <a:ext uri="{FF2B5EF4-FFF2-40B4-BE49-F238E27FC236}">
                    <a16:creationId xmlns:a16="http://schemas.microsoft.com/office/drawing/2014/main" id="{660ED931-0814-F5E6-1B24-B12A4E8405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762000"/>
                <a:ext cx="9144000" cy="6096000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83487A9-184B-A3E1-E94D-7825BC7ADC39}"/>
                  </a:ext>
                </a:extLst>
              </p:cNvPr>
              <p:cNvSpPr/>
              <p:nvPr/>
            </p:nvSpPr>
            <p:spPr>
              <a:xfrm>
                <a:off x="840398" y="5341652"/>
                <a:ext cx="7974446" cy="420235"/>
              </a:xfrm>
              <a:prstGeom prst="rect">
                <a:avLst/>
              </a:prstGeom>
              <a:solidFill>
                <a:srgbClr val="FDF1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ZoneTexte 5">
                <a:extLst>
                  <a:ext uri="{FF2B5EF4-FFF2-40B4-BE49-F238E27FC236}">
                    <a16:creationId xmlns:a16="http://schemas.microsoft.com/office/drawing/2014/main" id="{5B1F5E8E-C626-F9A2-C3A3-2D6872AFDD9D}"/>
                  </a:ext>
                </a:extLst>
              </p:cNvPr>
              <p:cNvSpPr txBox="1"/>
              <p:nvPr/>
            </p:nvSpPr>
            <p:spPr>
              <a:xfrm>
                <a:off x="420198" y="5090739"/>
                <a:ext cx="197960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latin typeface="Century Gothic"/>
                    <a:cs typeface="Century Gothic"/>
                  </a:rPr>
                  <a:t>CHROMOSOME/ ADN</a:t>
                </a:r>
              </a:p>
              <a:p>
                <a:pPr algn="ctr"/>
                <a:r>
                  <a:rPr lang="fr-FR" b="1" dirty="0">
                    <a:latin typeface="Century Gothic"/>
                    <a:cs typeface="Century Gothic"/>
                  </a:rPr>
                  <a:t>Chez l’homme</a:t>
                </a:r>
              </a:p>
              <a:p>
                <a:pPr algn="ctr"/>
                <a:r>
                  <a:rPr lang="fr-FR" b="1" dirty="0">
                    <a:latin typeface="Century Gothic"/>
                    <a:cs typeface="Century Gothic"/>
                  </a:rPr>
                  <a:t>20.000 pages/gènes</a:t>
                </a:r>
              </a:p>
            </p:txBody>
          </p:sp>
          <p:sp>
            <p:nvSpPr>
              <p:cNvPr id="15" name="ZoneTexte 6">
                <a:extLst>
                  <a:ext uri="{FF2B5EF4-FFF2-40B4-BE49-F238E27FC236}">
                    <a16:creationId xmlns:a16="http://schemas.microsoft.com/office/drawing/2014/main" id="{C171B994-084F-AAF6-FCB1-EF920C73C658}"/>
                  </a:ext>
                </a:extLst>
              </p:cNvPr>
              <p:cNvSpPr txBox="1"/>
              <p:nvPr/>
            </p:nvSpPr>
            <p:spPr>
              <a:xfrm>
                <a:off x="2701606" y="5300222"/>
                <a:ext cx="19796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latin typeface="Century Gothic"/>
                    <a:cs typeface="Century Gothic"/>
                  </a:rPr>
                  <a:t>TRANSCRIPTION</a:t>
                </a:r>
                <a:r>
                  <a:rPr lang="ru-RU" dirty="0" err="1">
                    <a:latin typeface="Wingdings"/>
                  </a:rPr>
                  <a:t>è</a:t>
                </a:r>
                <a:r>
                  <a:rPr lang="fr-FR" dirty="0">
                    <a:effectLst/>
                  </a:rPr>
                  <a:t> </a:t>
                </a:r>
                <a:r>
                  <a:rPr lang="fr-FR" b="1" dirty="0">
                    <a:latin typeface="Century Gothic"/>
                    <a:cs typeface="Century Gothic"/>
                  </a:rPr>
                  <a:t> </a:t>
                </a:r>
                <a:r>
                  <a:rPr lang="fr-FR" b="1" dirty="0" err="1">
                    <a:latin typeface="Century Gothic"/>
                    <a:cs typeface="Century Gothic"/>
                  </a:rPr>
                  <a:t>ARNmessager</a:t>
                </a:r>
                <a:endParaRPr lang="fr-FR" b="1" dirty="0">
                  <a:latin typeface="Century Gothic"/>
                  <a:cs typeface="Century Gothic"/>
                </a:endParaRPr>
              </a:p>
            </p:txBody>
          </p:sp>
          <p:sp>
            <p:nvSpPr>
              <p:cNvPr id="16" name="ZoneTexte 7">
                <a:extLst>
                  <a:ext uri="{FF2B5EF4-FFF2-40B4-BE49-F238E27FC236}">
                    <a16:creationId xmlns:a16="http://schemas.microsoft.com/office/drawing/2014/main" id="{34E16A30-5F01-1DD2-BB66-713F9815EF3A}"/>
                  </a:ext>
                </a:extLst>
              </p:cNvPr>
              <p:cNvSpPr txBox="1"/>
              <p:nvPr/>
            </p:nvSpPr>
            <p:spPr>
              <a:xfrm>
                <a:off x="4730888" y="5438722"/>
                <a:ext cx="197960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latin typeface="Century Gothic"/>
                    <a:cs typeface="Century Gothic"/>
                  </a:rPr>
                  <a:t>TRADUCTION</a:t>
                </a:r>
              </a:p>
              <a:p>
                <a:pPr algn="ctr"/>
                <a:r>
                  <a:rPr lang="fr-FR" b="1" dirty="0">
                    <a:latin typeface="Century Gothic"/>
                    <a:cs typeface="Century Gothic"/>
                  </a:rPr>
                  <a:t>(ribosome)</a:t>
                </a:r>
              </a:p>
            </p:txBody>
          </p:sp>
          <p:sp>
            <p:nvSpPr>
              <p:cNvPr id="17" name="ZoneTexte 8">
                <a:extLst>
                  <a:ext uri="{FF2B5EF4-FFF2-40B4-BE49-F238E27FC236}">
                    <a16:creationId xmlns:a16="http://schemas.microsoft.com/office/drawing/2014/main" id="{259C093D-B4E3-AE05-80B9-AF0EC8809932}"/>
                  </a:ext>
                </a:extLst>
              </p:cNvPr>
              <p:cNvSpPr txBox="1"/>
              <p:nvPr/>
            </p:nvSpPr>
            <p:spPr>
              <a:xfrm>
                <a:off x="6881930" y="5577221"/>
                <a:ext cx="19796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 err="1">
                    <a:latin typeface="Century Gothic"/>
                    <a:cs typeface="Century Gothic"/>
                  </a:rPr>
                  <a:t>PROTéINE</a:t>
                </a:r>
                <a:endParaRPr lang="fr-FR" b="1" dirty="0">
                  <a:latin typeface="Century Gothic"/>
                  <a:cs typeface="Century Gothic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9CDA489-297D-8157-8B18-729438D850A8}"/>
                </a:ext>
              </a:extLst>
            </p:cNvPr>
            <p:cNvSpPr txBox="1"/>
            <p:nvPr/>
          </p:nvSpPr>
          <p:spPr>
            <a:xfrm>
              <a:off x="2701606" y="1247565"/>
              <a:ext cx="9268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FR" sz="2400" b="1" dirty="0"/>
                <a:t>Gène</a:t>
              </a:r>
            </a:p>
          </p:txBody>
        </p:sp>
        <p:sp>
          <p:nvSpPr>
            <p:cNvPr id="19" name="Right Brace 18">
              <a:extLst>
                <a:ext uri="{FF2B5EF4-FFF2-40B4-BE49-F238E27FC236}">
                  <a16:creationId xmlns:a16="http://schemas.microsoft.com/office/drawing/2014/main" id="{4322CB83-B95E-F085-3474-CD4DADC6C6E0}"/>
                </a:ext>
              </a:extLst>
            </p:cNvPr>
            <p:cNvSpPr/>
            <p:nvPr/>
          </p:nvSpPr>
          <p:spPr>
            <a:xfrm rot="16200000" flipV="1">
              <a:off x="2862590" y="564228"/>
              <a:ext cx="292563" cy="2582565"/>
            </a:xfrm>
            <a:prstGeom prst="rightBrace">
              <a:avLst>
                <a:gd name="adj1" fmla="val 0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</p:grpSp>
    </p:spTree>
    <p:extLst>
      <p:ext uri="{BB962C8B-B14F-4D97-AF65-F5344CB8AC3E}">
        <p14:creationId xmlns:p14="http://schemas.microsoft.com/office/powerpoint/2010/main" val="1861341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4D8AD-D229-02BD-20DF-B39165088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F9E916DE-CA68-B8A8-F380-7AB18256F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884" y="1337822"/>
            <a:ext cx="4318000" cy="18796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5C0390-09A0-8DC4-D503-867EADDE27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833" t="43608"/>
          <a:stretch/>
        </p:blipFill>
        <p:spPr>
          <a:xfrm>
            <a:off x="4648800" y="4075595"/>
            <a:ext cx="4190168" cy="24341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3FE546-B4EC-93AE-43F9-23A79F9EA254}"/>
              </a:ext>
            </a:extLst>
          </p:cNvPr>
          <p:cNvSpPr txBox="1"/>
          <p:nvPr/>
        </p:nvSpPr>
        <p:spPr>
          <a:xfrm>
            <a:off x="-52150" y="106320"/>
            <a:ext cx="9248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L’A</a:t>
            </a:r>
            <a:r>
              <a:rPr lang="en-GB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DN</a:t>
            </a:r>
            <a:r>
              <a:rPr lang="en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 </a:t>
            </a:r>
            <a:r>
              <a:rPr lang="en-FR" dirty="0">
                <a:solidFill>
                  <a:srgbClr val="7030A0"/>
                </a:solidFill>
                <a:latin typeface="DIN Alternate" panose="020B0500000000000000" pitchFamily="34" charset="77"/>
              </a:rPr>
              <a:t>(Acide DéoxyriboNucléique)</a:t>
            </a:r>
            <a:r>
              <a:rPr lang="en-FR" sz="24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 </a:t>
            </a:r>
            <a:r>
              <a:rPr lang="en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support de l’information génétique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FBADD3-3DBC-A302-5FC6-F8257076A492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764D552-E19B-562D-6A26-28ABAA518DE0}"/>
              </a:ext>
            </a:extLst>
          </p:cNvPr>
          <p:cNvSpPr txBox="1"/>
          <p:nvPr/>
        </p:nvSpPr>
        <p:spPr>
          <a:xfrm>
            <a:off x="4584884" y="676684"/>
            <a:ext cx="4324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dirty="0"/>
              <a:t>Visualisation d’un chromosome en mitose par microscopie électronique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1022CB-4F82-9AA4-7A47-000578E8E3CF}"/>
              </a:ext>
            </a:extLst>
          </p:cNvPr>
          <p:cNvSpPr txBox="1"/>
          <p:nvPr/>
        </p:nvSpPr>
        <p:spPr>
          <a:xfrm>
            <a:off x="4378750" y="3480169"/>
            <a:ext cx="47302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FR" sz="1800" dirty="0"/>
              <a:t>Visualisation d’un fragment de chromosome par microscopie électronique haute résolution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611A7A-277C-CF74-DA5A-98D7D1AA0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98" y="1001953"/>
            <a:ext cx="3574617" cy="47413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5D956C0-C051-9436-F654-7B2EAAD42D24}"/>
              </a:ext>
            </a:extLst>
          </p:cNvPr>
          <p:cNvSpPr txBox="1"/>
          <p:nvPr/>
        </p:nvSpPr>
        <p:spPr>
          <a:xfrm>
            <a:off x="1124528" y="727906"/>
            <a:ext cx="2448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Schéma d’un brin d’ADN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58E314-66EB-3587-D16F-AED7A9D26FE5}"/>
              </a:ext>
            </a:extLst>
          </p:cNvPr>
          <p:cNvSpPr txBox="1"/>
          <p:nvPr/>
        </p:nvSpPr>
        <p:spPr>
          <a:xfrm>
            <a:off x="187466" y="5974720"/>
            <a:ext cx="4384534" cy="461665"/>
          </a:xfrm>
          <a:prstGeom prst="rect">
            <a:avLst/>
          </a:prstGeom>
          <a:solidFill>
            <a:srgbClr val="FDF1D4"/>
          </a:solidFill>
        </p:spPr>
        <p:txBody>
          <a:bodyPr wrap="none" rtlCol="0">
            <a:spAutoFit/>
          </a:bodyPr>
          <a:lstStyle/>
          <a:p>
            <a:r>
              <a:rPr lang="en-FR" sz="2400" dirty="0"/>
              <a:t>1 mm = 1.000 µm = 1.000.000 nm</a:t>
            </a:r>
          </a:p>
        </p:txBody>
      </p:sp>
    </p:spTree>
    <p:extLst>
      <p:ext uri="{BB962C8B-B14F-4D97-AF65-F5344CB8AC3E}">
        <p14:creationId xmlns:p14="http://schemas.microsoft.com/office/powerpoint/2010/main" val="1562731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417" y="2916030"/>
            <a:ext cx="3797300" cy="21336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33" y="2215413"/>
            <a:ext cx="4910578" cy="3151717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2ABA9AF-EE36-4F41-FE77-195FCB65F898}"/>
              </a:ext>
            </a:extLst>
          </p:cNvPr>
          <p:cNvCxnSpPr>
            <a:cxnSpLocks/>
          </p:cNvCxnSpPr>
          <p:nvPr/>
        </p:nvCxnSpPr>
        <p:spPr>
          <a:xfrm>
            <a:off x="313363" y="1108007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D96F375-00C5-986F-2E44-2EA720F1AD9C}"/>
              </a:ext>
            </a:extLst>
          </p:cNvPr>
          <p:cNvSpPr txBox="1"/>
          <p:nvPr/>
        </p:nvSpPr>
        <p:spPr>
          <a:xfrm>
            <a:off x="975190" y="106320"/>
            <a:ext cx="719363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Transcription de l’A</a:t>
            </a:r>
            <a:r>
              <a:rPr lang="en-GB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DN </a:t>
            </a:r>
            <a:r>
              <a:rPr lang="en-GB" sz="2800" b="1" dirty="0" err="1">
                <a:solidFill>
                  <a:srgbClr val="7030A0"/>
                </a:solidFill>
                <a:latin typeface="DIN Alternate" panose="020B0500000000000000" pitchFamily="34" charset="77"/>
              </a:rPr>
              <a:t>en</a:t>
            </a:r>
            <a:r>
              <a:rPr lang="en-GB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 ARN </a:t>
            </a:r>
            <a:r>
              <a:rPr lang="en-FR" sz="2000" dirty="0">
                <a:solidFill>
                  <a:srgbClr val="7030A0"/>
                </a:solidFill>
                <a:latin typeface="DIN Alternate" panose="020B0500000000000000" pitchFamily="34" charset="77"/>
              </a:rPr>
              <a:t>(Acide RiboNucléique)</a:t>
            </a:r>
            <a:r>
              <a:rPr lang="en-GB" sz="20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 </a:t>
            </a:r>
            <a:endParaRPr lang="en-GB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  <a:p>
            <a:pPr algn="ctr"/>
            <a:r>
              <a:rPr lang="en-GB" sz="2800" b="1" dirty="0" err="1">
                <a:solidFill>
                  <a:srgbClr val="7030A0"/>
                </a:solidFill>
                <a:latin typeface="DIN Alternate" panose="020B0500000000000000" pitchFamily="34" charset="77"/>
              </a:rPr>
              <a:t>puis</a:t>
            </a:r>
            <a:r>
              <a:rPr lang="en-GB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 </a:t>
            </a:r>
            <a:r>
              <a:rPr lang="en-GB" sz="2800" b="1" dirty="0" err="1">
                <a:solidFill>
                  <a:srgbClr val="7030A0"/>
                </a:solidFill>
                <a:latin typeface="DIN Alternate" panose="020B0500000000000000" pitchFamily="34" charset="77"/>
              </a:rPr>
              <a:t>traduction</a:t>
            </a:r>
            <a:r>
              <a:rPr lang="en-GB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 de </a:t>
            </a:r>
            <a:r>
              <a:rPr lang="en-GB" sz="2800" b="1" dirty="0" err="1">
                <a:solidFill>
                  <a:srgbClr val="7030A0"/>
                </a:solidFill>
                <a:latin typeface="DIN Alternate" panose="020B0500000000000000" pitchFamily="34" charset="77"/>
              </a:rPr>
              <a:t>l’ARN</a:t>
            </a:r>
            <a:r>
              <a:rPr lang="en-GB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 </a:t>
            </a:r>
            <a:r>
              <a:rPr lang="en-GB" sz="2800" b="1" dirty="0" err="1">
                <a:solidFill>
                  <a:srgbClr val="7030A0"/>
                </a:solidFill>
                <a:latin typeface="DIN Alternate" panose="020B0500000000000000" pitchFamily="34" charset="77"/>
              </a:rPr>
              <a:t>en</a:t>
            </a:r>
            <a:r>
              <a:rPr lang="en-GB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 </a:t>
            </a:r>
            <a:r>
              <a:rPr lang="en-GB" sz="2800" b="1" dirty="0" err="1">
                <a:solidFill>
                  <a:srgbClr val="7030A0"/>
                </a:solidFill>
                <a:latin typeface="DIN Alternate" panose="020B0500000000000000" pitchFamily="34" charset="77"/>
              </a:rPr>
              <a:t>protéine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91284B-0549-B381-674A-0D287AAA150D}"/>
              </a:ext>
            </a:extLst>
          </p:cNvPr>
          <p:cNvSpPr txBox="1"/>
          <p:nvPr/>
        </p:nvSpPr>
        <p:spPr>
          <a:xfrm>
            <a:off x="5507004" y="2499117"/>
            <a:ext cx="3176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</a:t>
            </a:r>
            <a:r>
              <a:rPr lang="en-FR" dirty="0"/>
              <a:t>liché microscopie électronique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080233-FD28-99C4-010F-6BC81CEDA62E}"/>
              </a:ext>
            </a:extLst>
          </p:cNvPr>
          <p:cNvSpPr txBox="1"/>
          <p:nvPr/>
        </p:nvSpPr>
        <p:spPr>
          <a:xfrm>
            <a:off x="5990897" y="5097211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1 ribosome = 20-25 nm</a:t>
            </a:r>
          </a:p>
        </p:txBody>
      </p:sp>
    </p:spTree>
    <p:extLst>
      <p:ext uri="{BB962C8B-B14F-4D97-AF65-F5344CB8AC3E}">
        <p14:creationId xmlns:p14="http://schemas.microsoft.com/office/powerpoint/2010/main" val="1709448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956" y="677588"/>
            <a:ext cx="3443443" cy="2283152"/>
          </a:xfrm>
          <a:prstGeom prst="rect">
            <a:avLst/>
          </a:prstGeom>
        </p:spPr>
      </p:pic>
      <p:pic>
        <p:nvPicPr>
          <p:cNvPr id="7" name="Picture 2" descr="Guirlande de sapin décorative 180 cm avec véritables pommes de pin - Lumineux Britesta">
            <a:extLst>
              <a:ext uri="{FF2B5EF4-FFF2-40B4-BE49-F238E27FC236}">
                <a16:creationId xmlns:a16="http://schemas.microsoft.com/office/drawing/2014/main" id="{849101EE-7010-A666-6D36-A9EA74C36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911" y="678586"/>
            <a:ext cx="3388869" cy="254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CA75FF-98E1-9CCC-E4B4-4733F4D18BA5}"/>
              </a:ext>
            </a:extLst>
          </p:cNvPr>
          <p:cNvSpPr txBox="1"/>
          <p:nvPr/>
        </p:nvSpPr>
        <p:spPr>
          <a:xfrm>
            <a:off x="1212601" y="106320"/>
            <a:ext cx="6718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Les protéines : structure et types de fonction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8E7168F-AFD0-FAE7-DECF-38CE0CCC8AEC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B478E82-03F2-63F1-CAC4-945DC0BFEB71}"/>
              </a:ext>
            </a:extLst>
          </p:cNvPr>
          <p:cNvSpPr txBox="1"/>
          <p:nvPr/>
        </p:nvSpPr>
        <p:spPr>
          <a:xfrm>
            <a:off x="1775132" y="700745"/>
            <a:ext cx="1693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/>
              <a:t>D</a:t>
            </a:r>
            <a:r>
              <a:rPr lang="en-FR" sz="2000" b="1" dirty="0"/>
              <a:t>es chaînes….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57D16A-80E6-EDD9-7B1C-0B20F2677D1F}"/>
              </a:ext>
            </a:extLst>
          </p:cNvPr>
          <p:cNvSpPr txBox="1"/>
          <p:nvPr/>
        </p:nvSpPr>
        <p:spPr>
          <a:xfrm>
            <a:off x="4990684" y="700745"/>
            <a:ext cx="2721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000" b="1" dirty="0"/>
              <a:t>…..avec des décorations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848DAC1-F2E9-76D7-7243-30AC45D8E8FE}"/>
              </a:ext>
            </a:extLst>
          </p:cNvPr>
          <p:cNvGrpSpPr/>
          <p:nvPr/>
        </p:nvGrpSpPr>
        <p:grpSpPr>
          <a:xfrm>
            <a:off x="56467" y="2774946"/>
            <a:ext cx="1619998" cy="3611638"/>
            <a:chOff x="237223" y="2774946"/>
            <a:chExt cx="1619998" cy="361163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0302D7C-891B-DB85-7BD5-CA84FFFC0EB9}"/>
                </a:ext>
              </a:extLst>
            </p:cNvPr>
            <p:cNvGrpSpPr/>
            <p:nvPr/>
          </p:nvGrpSpPr>
          <p:grpSpPr>
            <a:xfrm>
              <a:off x="237223" y="3158480"/>
              <a:ext cx="1619998" cy="3228104"/>
              <a:chOff x="26823" y="3158480"/>
              <a:chExt cx="1619998" cy="3228104"/>
            </a:xfrm>
          </p:grpSpPr>
          <p:pic>
            <p:nvPicPr>
              <p:cNvPr id="2" name="Image 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823" y="3158480"/>
                <a:ext cx="1619998" cy="1619998"/>
              </a:xfrm>
              <a:prstGeom prst="rect">
                <a:avLst/>
              </a:prstGeom>
            </p:spPr>
          </p:pic>
          <p:pic>
            <p:nvPicPr>
              <p:cNvPr id="21" name="Picture 20" descr="Mur en pierre à Fleury-sur-Orne">
                <a:extLst>
                  <a:ext uri="{FF2B5EF4-FFF2-40B4-BE49-F238E27FC236}">
                    <a16:creationId xmlns:a16="http://schemas.microsoft.com/office/drawing/2014/main" id="{9B0DEFA5-BECF-EA39-5916-F4CCA04810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447" y="4957834"/>
                <a:ext cx="1428750" cy="1428750"/>
              </a:xfrm>
              <a:prstGeom prst="rect">
                <a:avLst/>
              </a:prstGeom>
            </p:spPr>
          </p:pic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B09C555-6B7E-8244-40CE-91EF784A61E1}"/>
                </a:ext>
              </a:extLst>
            </p:cNvPr>
            <p:cNvSpPr txBox="1"/>
            <p:nvPr/>
          </p:nvSpPr>
          <p:spPr>
            <a:xfrm>
              <a:off x="534453" y="2774946"/>
              <a:ext cx="10255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dirty="0"/>
                <a:t>S</a:t>
              </a:r>
              <a:r>
                <a:rPr lang="en-FR" sz="1600" b="1" dirty="0"/>
                <a:t>tructure </a:t>
              </a:r>
            </a:p>
            <a:p>
              <a:pPr algn="ctr"/>
              <a:r>
                <a:rPr lang="en-FR" sz="1600" b="1" dirty="0"/>
                <a:t>interne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8ED929-1A0C-FEB5-8327-EECDA954ED2A}"/>
              </a:ext>
            </a:extLst>
          </p:cNvPr>
          <p:cNvGrpSpPr/>
          <p:nvPr/>
        </p:nvGrpSpPr>
        <p:grpSpPr>
          <a:xfrm>
            <a:off x="1673645" y="2898056"/>
            <a:ext cx="2090455" cy="3959944"/>
            <a:chOff x="1673645" y="2898056"/>
            <a:chExt cx="2090455" cy="395994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F14856C-12F2-1508-26AA-953BF4F0CDDC}"/>
                </a:ext>
              </a:extLst>
            </p:cNvPr>
            <p:cNvGrpSpPr/>
            <p:nvPr/>
          </p:nvGrpSpPr>
          <p:grpSpPr>
            <a:xfrm>
              <a:off x="1673645" y="3212658"/>
              <a:ext cx="2090455" cy="3645342"/>
              <a:chOff x="1673645" y="3212658"/>
              <a:chExt cx="2090455" cy="3645342"/>
            </a:xfrm>
          </p:grpSpPr>
          <p:pic>
            <p:nvPicPr>
              <p:cNvPr id="3" name="Image 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73645" y="3212658"/>
                <a:ext cx="2090455" cy="1565820"/>
              </a:xfrm>
              <a:prstGeom prst="rect">
                <a:avLst/>
              </a:prstGeom>
            </p:spPr>
          </p:pic>
          <p:pic>
            <p:nvPicPr>
              <p:cNvPr id="1028" name="Picture 4" descr="Station d'une corde suspendue sur une vallée, utilisé comme moyen de  transport au Japon au 19e siècle Photo Stock - Alamy">
                <a:extLst>
                  <a:ext uri="{FF2B5EF4-FFF2-40B4-BE49-F238E27FC236}">
                    <a16:creationId xmlns:a16="http://schemas.microsoft.com/office/drawing/2014/main" id="{95153344-4C73-4A76-44A1-8721767DA9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4497" y="4797853"/>
                <a:ext cx="1428750" cy="20601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7E6BA1B-0A3F-EC0A-7461-B5DFCB4F0CD0}"/>
                </a:ext>
              </a:extLst>
            </p:cNvPr>
            <p:cNvSpPr txBox="1"/>
            <p:nvPr/>
          </p:nvSpPr>
          <p:spPr>
            <a:xfrm>
              <a:off x="1742923" y="2898056"/>
              <a:ext cx="18793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dirty="0"/>
                <a:t>Rails pour transport</a:t>
              </a:r>
              <a:endParaRPr lang="en-FR" sz="1600" b="1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5D832D2-0B1E-CD4E-F2A6-20C899E5E7EE}"/>
              </a:ext>
            </a:extLst>
          </p:cNvPr>
          <p:cNvGrpSpPr/>
          <p:nvPr/>
        </p:nvGrpSpPr>
        <p:grpSpPr>
          <a:xfrm>
            <a:off x="3729001" y="2898056"/>
            <a:ext cx="2295785" cy="3534769"/>
            <a:chOff x="3729001" y="2898056"/>
            <a:chExt cx="2295785" cy="353476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28F0DC0-85D3-7097-D325-358D2B022D7B}"/>
                </a:ext>
              </a:extLst>
            </p:cNvPr>
            <p:cNvGrpSpPr/>
            <p:nvPr/>
          </p:nvGrpSpPr>
          <p:grpSpPr>
            <a:xfrm>
              <a:off x="3738786" y="3025878"/>
              <a:ext cx="2286000" cy="3406947"/>
              <a:chOff x="3589924" y="3025878"/>
              <a:chExt cx="2286000" cy="3406947"/>
            </a:xfrm>
          </p:grpSpPr>
          <p:pic>
            <p:nvPicPr>
              <p:cNvPr id="4" name="Image 3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56624" y="3025878"/>
                <a:ext cx="1752600" cy="1752600"/>
              </a:xfrm>
              <a:prstGeom prst="rect">
                <a:avLst/>
              </a:prstGeom>
            </p:spPr>
          </p:pic>
          <p:pic>
            <p:nvPicPr>
              <p:cNvPr id="1030" name="Picture 6" descr="LA RIVIERE - Histoire du halage - Cette bannière a été créée par Philippe  Lagautrière">
                <a:extLst>
                  <a:ext uri="{FF2B5EF4-FFF2-40B4-BE49-F238E27FC236}">
                    <a16:creationId xmlns:a16="http://schemas.microsoft.com/office/drawing/2014/main" id="{EC3345C8-DD33-C7EE-EF67-362F75148C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9924" y="5223026"/>
                <a:ext cx="2286000" cy="12097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73E096B-D74B-4157-5536-6907FF49C28C}"/>
                </a:ext>
              </a:extLst>
            </p:cNvPr>
            <p:cNvSpPr txBox="1"/>
            <p:nvPr/>
          </p:nvSpPr>
          <p:spPr>
            <a:xfrm>
              <a:off x="3729001" y="2898056"/>
              <a:ext cx="21269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dirty="0" err="1"/>
                <a:t>Moteur</a:t>
              </a:r>
              <a:r>
                <a:rPr lang="en-GB" sz="1600" b="1" dirty="0"/>
                <a:t> pour transport</a:t>
              </a:r>
              <a:endParaRPr lang="en-FR" sz="1600" b="1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4F3CA15-063F-E2A1-58DD-6EE69F4EE06D}"/>
              </a:ext>
            </a:extLst>
          </p:cNvPr>
          <p:cNvGrpSpPr/>
          <p:nvPr/>
        </p:nvGrpSpPr>
        <p:grpSpPr>
          <a:xfrm>
            <a:off x="5877151" y="2898056"/>
            <a:ext cx="1565821" cy="3583272"/>
            <a:chOff x="5877151" y="2898056"/>
            <a:chExt cx="1565821" cy="358327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A260DA0-833E-B54F-0658-60A939AEEAFF}"/>
                </a:ext>
              </a:extLst>
            </p:cNvPr>
            <p:cNvGrpSpPr/>
            <p:nvPr/>
          </p:nvGrpSpPr>
          <p:grpSpPr>
            <a:xfrm>
              <a:off x="5877151" y="3025878"/>
              <a:ext cx="1565821" cy="3455450"/>
              <a:chOff x="5877151" y="3025878"/>
              <a:chExt cx="1565821" cy="3455450"/>
            </a:xfrm>
          </p:grpSpPr>
          <p:pic>
            <p:nvPicPr>
              <p:cNvPr id="5" name="Image 4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84499" y="3025878"/>
                <a:ext cx="1551124" cy="1772715"/>
              </a:xfrm>
              <a:prstGeom prst="rect">
                <a:avLst/>
              </a:prstGeom>
            </p:spPr>
          </p:pic>
          <p:pic>
            <p:nvPicPr>
              <p:cNvPr id="14" name="Picture 4" descr="Les 5 nœuds marins à connaître - Comptoir de la mer">
                <a:extLst>
                  <a:ext uri="{FF2B5EF4-FFF2-40B4-BE49-F238E27FC236}">
                    <a16:creationId xmlns:a16="http://schemas.microsoft.com/office/drawing/2014/main" id="{270E4495-1602-6D22-F728-E2DD68D6B9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7151" y="4915507"/>
                <a:ext cx="1565821" cy="15658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6341883-9014-45F2-51B2-6AE0E8CFBFA1}"/>
                </a:ext>
              </a:extLst>
            </p:cNvPr>
            <p:cNvSpPr txBox="1"/>
            <p:nvPr/>
          </p:nvSpPr>
          <p:spPr>
            <a:xfrm>
              <a:off x="6375267" y="2898056"/>
              <a:ext cx="8171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dirty="0" err="1"/>
                <a:t>Serrure</a:t>
              </a:r>
              <a:endParaRPr lang="en-FR" sz="1600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3C9627B-8513-B491-62E3-583740544BD6}"/>
              </a:ext>
            </a:extLst>
          </p:cNvPr>
          <p:cNvGrpSpPr/>
          <p:nvPr/>
        </p:nvGrpSpPr>
        <p:grpSpPr>
          <a:xfrm>
            <a:off x="7419454" y="2898056"/>
            <a:ext cx="1636603" cy="3594010"/>
            <a:chOff x="7419454" y="2898056"/>
            <a:chExt cx="1636603" cy="3594010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6F66C75-11BA-8A78-53CC-CD56CE612B5D}"/>
                </a:ext>
              </a:extLst>
            </p:cNvPr>
            <p:cNvGrpSpPr/>
            <p:nvPr/>
          </p:nvGrpSpPr>
          <p:grpSpPr>
            <a:xfrm>
              <a:off x="7419454" y="2898056"/>
              <a:ext cx="1636603" cy="1956300"/>
              <a:chOff x="7419454" y="2898056"/>
              <a:chExt cx="1636603" cy="1956300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 rot="6856794">
                <a:off x="7277421" y="3382807"/>
                <a:ext cx="1682699" cy="1260400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AF2D3AD-BCF8-EBE6-3B2D-8BFDBE003A87}"/>
                  </a:ext>
                </a:extLst>
              </p:cNvPr>
              <p:cNvSpPr txBox="1"/>
              <p:nvPr/>
            </p:nvSpPr>
            <p:spPr>
              <a:xfrm>
                <a:off x="7419454" y="2898056"/>
                <a:ext cx="16366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 b="1" dirty="0"/>
                  <a:t>Ciseaux/tampon </a:t>
                </a:r>
                <a:endParaRPr lang="en-FR" sz="1600" b="1" dirty="0"/>
              </a:p>
            </p:txBody>
          </p:sp>
        </p:grpSp>
        <p:pic>
          <p:nvPicPr>
            <p:cNvPr id="13" name="Picture 12" descr="Tournevis ultimateplus® extra long fente, 8mm, l.300mm kstools | 922.6017">
              <a:extLst>
                <a:ext uri="{FF2B5EF4-FFF2-40B4-BE49-F238E27FC236}">
                  <a16:creationId xmlns:a16="http://schemas.microsoft.com/office/drawing/2014/main" id="{C716AC4C-508F-5BA7-8641-9AF42EAAB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34356" b="37254"/>
            <a:stretch>
              <a:fillRect/>
            </a:stretch>
          </p:blipFill>
          <p:spPr>
            <a:xfrm rot="18629609">
              <a:off x="7036071" y="5113277"/>
              <a:ext cx="2147811" cy="609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338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B049F3E-3514-D0B2-C836-DA81AF3F80B7}"/>
              </a:ext>
            </a:extLst>
          </p:cNvPr>
          <p:cNvGrpSpPr/>
          <p:nvPr/>
        </p:nvGrpSpPr>
        <p:grpSpPr>
          <a:xfrm>
            <a:off x="866419" y="3062951"/>
            <a:ext cx="7571918" cy="3688729"/>
            <a:chOff x="866419" y="3062951"/>
            <a:chExt cx="7571918" cy="3688729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6419" y="3143496"/>
              <a:ext cx="2881303" cy="3458767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 rotWithShape="1">
            <a:blip r:embed="rId3"/>
            <a:srcRect t="22876" b="23336"/>
            <a:stretch/>
          </p:blipFill>
          <p:spPr>
            <a:xfrm>
              <a:off x="3866337" y="3062951"/>
              <a:ext cx="4572000" cy="3688729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D61BEF8-0D2E-C698-907C-60D099D10A54}"/>
              </a:ext>
            </a:extLst>
          </p:cNvPr>
          <p:cNvSpPr txBox="1"/>
          <p:nvPr/>
        </p:nvSpPr>
        <p:spPr>
          <a:xfrm>
            <a:off x="-9496" y="106320"/>
            <a:ext cx="9163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La protéine la plus abondante du corps humain : le collagène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5452903-E549-2C59-72EB-C7F93EFFAA19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CA48E53-AA18-0512-140E-7C34AC0A3279}"/>
              </a:ext>
            </a:extLst>
          </p:cNvPr>
          <p:cNvSpPr txBox="1"/>
          <p:nvPr/>
        </p:nvSpPr>
        <p:spPr>
          <a:xfrm>
            <a:off x="1552355" y="1638902"/>
            <a:ext cx="135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Cellule type: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142A4D-C89E-09DA-BDEC-5071E093E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746131"/>
              </p:ext>
            </p:extLst>
          </p:nvPr>
        </p:nvGraphicFramePr>
        <p:xfrm>
          <a:off x="3128894" y="886870"/>
          <a:ext cx="3994920" cy="1873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0280">
                  <a:extLst>
                    <a:ext uri="{9D8B030D-6E8A-4147-A177-3AD203B41FA5}">
                      <a16:colId xmlns:a16="http://schemas.microsoft.com/office/drawing/2014/main" val="2555611233"/>
                    </a:ext>
                  </a:extLst>
                </a:gridCol>
                <a:gridCol w="1254640">
                  <a:extLst>
                    <a:ext uri="{9D8B030D-6E8A-4147-A177-3AD203B41FA5}">
                      <a16:colId xmlns:a16="http://schemas.microsoft.com/office/drawing/2014/main" val="2187787796"/>
                    </a:ext>
                  </a:extLst>
                </a:gridCol>
              </a:tblGrid>
              <a:tr h="390037">
                <a:tc>
                  <a:txBody>
                    <a:bodyPr/>
                    <a:lstStyle/>
                    <a:p>
                      <a:pPr algn="ctr"/>
                      <a:r>
                        <a:rPr lang="en-FR" dirty="0"/>
                        <a:t>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R" dirty="0"/>
                        <a:t>70-85%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99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FR" dirty="0"/>
                        <a:t>Protéines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R" dirty="0"/>
                        <a:t>10-18%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19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FR" dirty="0"/>
                        <a:t>Lipides (graisse)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R" dirty="0"/>
                        <a:t>2-5%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24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FR" dirty="0"/>
                        <a:t>Carbohydrates (sucres)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R" dirty="0"/>
                        <a:t>2-3%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83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FR" dirty="0"/>
                        <a:t>A</a:t>
                      </a:r>
                      <a:r>
                        <a:rPr lang="en-GB" dirty="0"/>
                        <a:t>DN</a:t>
                      </a:r>
                      <a:r>
                        <a:rPr lang="en-FR" dirty="0"/>
                        <a:t> et ARN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FR" dirty="0"/>
                        <a:t>5-7%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816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585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F41999-6A5B-93FB-F564-FD748360AA6F}"/>
              </a:ext>
            </a:extLst>
          </p:cNvPr>
          <p:cNvSpPr txBox="1"/>
          <p:nvPr/>
        </p:nvSpPr>
        <p:spPr>
          <a:xfrm>
            <a:off x="3764731" y="106320"/>
            <a:ext cx="16145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La cellule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C4220A8-5864-9930-46B1-D3D7B54EDAD8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FD2FED86-0C8B-4B78-C306-89D4612A99C2}"/>
              </a:ext>
            </a:extLst>
          </p:cNvPr>
          <p:cNvGrpSpPr/>
          <p:nvPr/>
        </p:nvGrpSpPr>
        <p:grpSpPr>
          <a:xfrm>
            <a:off x="3556288" y="698364"/>
            <a:ext cx="5156790" cy="3372028"/>
            <a:chOff x="3556288" y="698364"/>
            <a:chExt cx="5156790" cy="3372028"/>
          </a:xfrm>
        </p:grpSpPr>
        <p:pic>
          <p:nvPicPr>
            <p:cNvPr id="2060" name="Picture 12">
              <a:extLst>
                <a:ext uri="{FF2B5EF4-FFF2-40B4-BE49-F238E27FC236}">
                  <a16:creationId xmlns:a16="http://schemas.microsoft.com/office/drawing/2014/main" id="{73B61CC9-AA8B-12E8-4212-E505B03898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58" b="7759"/>
            <a:stretch>
              <a:fillRect/>
            </a:stretch>
          </p:blipFill>
          <p:spPr bwMode="auto">
            <a:xfrm>
              <a:off x="3556288" y="1019503"/>
              <a:ext cx="5156790" cy="3050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4929C9D-6719-94E4-1F95-E77C4995F4A9}"/>
                </a:ext>
              </a:extLst>
            </p:cNvPr>
            <p:cNvSpPr txBox="1"/>
            <p:nvPr/>
          </p:nvSpPr>
          <p:spPr>
            <a:xfrm>
              <a:off x="4220441" y="698364"/>
              <a:ext cx="3828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FR" sz="2000" b="1" dirty="0"/>
                <a:t>Vue d’ensemble d’une cellule type</a:t>
              </a:r>
            </a:p>
          </p:txBody>
        </p:sp>
      </p:grpSp>
      <p:pic>
        <p:nvPicPr>
          <p:cNvPr id="2054" name="Picture 6" descr="Cellules épithéliales : définition, intérêt, diagnostic">
            <a:extLst>
              <a:ext uri="{FF2B5EF4-FFF2-40B4-BE49-F238E27FC236}">
                <a16:creationId xmlns:a16="http://schemas.microsoft.com/office/drawing/2014/main" id="{FEE5AB3D-70BB-B6B2-E2B8-50FADF98CD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2"/>
          <a:stretch>
            <a:fillRect/>
          </a:stretch>
        </p:blipFill>
        <p:spPr bwMode="auto">
          <a:xfrm>
            <a:off x="1245218" y="1200475"/>
            <a:ext cx="1847915" cy="206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otre cerveau ...">
            <a:extLst>
              <a:ext uri="{FF2B5EF4-FFF2-40B4-BE49-F238E27FC236}">
                <a16:creationId xmlns:a16="http://schemas.microsoft.com/office/drawing/2014/main" id="{5EBCABEB-6F1F-5105-0B68-4DB49825F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65" y="4280598"/>
            <a:ext cx="1703020" cy="2591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FCC749-73EE-7A97-4C16-CFA34CF845BB}"/>
              </a:ext>
            </a:extLst>
          </p:cNvPr>
          <p:cNvSpPr txBox="1"/>
          <p:nvPr/>
        </p:nvSpPr>
        <p:spPr>
          <a:xfrm>
            <a:off x="1122254" y="698364"/>
            <a:ext cx="20938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000" b="1" dirty="0"/>
              <a:t>Cellule épithéliale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FDC0F3-A0D7-FB0E-8A75-1AFA64030ED7}"/>
              </a:ext>
            </a:extLst>
          </p:cNvPr>
          <p:cNvSpPr txBox="1"/>
          <p:nvPr/>
        </p:nvSpPr>
        <p:spPr>
          <a:xfrm>
            <a:off x="1611939" y="3799784"/>
            <a:ext cx="1114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000" b="1" dirty="0"/>
              <a:t>Neurone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7B99404-C008-6BD6-2F66-0CC097C3928A}"/>
              </a:ext>
            </a:extLst>
          </p:cNvPr>
          <p:cNvGrpSpPr/>
          <p:nvPr/>
        </p:nvGrpSpPr>
        <p:grpSpPr>
          <a:xfrm>
            <a:off x="4028594" y="2699657"/>
            <a:ext cx="4212179" cy="3935409"/>
            <a:chOff x="4028594" y="2699657"/>
            <a:chExt cx="4212179" cy="3935409"/>
          </a:xfrm>
        </p:grpSpPr>
        <p:pic>
          <p:nvPicPr>
            <p:cNvPr id="2064" name="Picture 16" descr="Schéma de la membrane plasmique d'une cellule">
              <a:extLst>
                <a:ext uri="{FF2B5EF4-FFF2-40B4-BE49-F238E27FC236}">
                  <a16:creationId xmlns:a16="http://schemas.microsoft.com/office/drawing/2014/main" id="{F711FD59-570D-4D78-BE15-96F30D8724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028"/>
            <a:stretch>
              <a:fillRect/>
            </a:stretch>
          </p:blipFill>
          <p:spPr bwMode="auto">
            <a:xfrm>
              <a:off x="4308475" y="4197062"/>
              <a:ext cx="3652416" cy="24380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18B1C19-4E69-3837-DEE8-D9719784B2D5}"/>
                </a:ext>
              </a:extLst>
            </p:cNvPr>
            <p:cNvSpPr txBox="1"/>
            <p:nvPr/>
          </p:nvSpPr>
          <p:spPr>
            <a:xfrm>
              <a:off x="4028594" y="3860744"/>
              <a:ext cx="42121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FR" sz="2000" b="1" dirty="0"/>
                <a:t>La membrane extérieure d’une cellule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0B03D92-0B40-EF0B-9568-39DD1F7F73F7}"/>
                </a:ext>
              </a:extLst>
            </p:cNvPr>
            <p:cNvGrpSpPr/>
            <p:nvPr/>
          </p:nvGrpSpPr>
          <p:grpSpPr>
            <a:xfrm>
              <a:off x="4220441" y="2699657"/>
              <a:ext cx="4020332" cy="3935409"/>
              <a:chOff x="4220441" y="2699657"/>
              <a:chExt cx="4020332" cy="393540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958F919-FD2F-E610-557B-8F1D19184B7B}"/>
                  </a:ext>
                </a:extLst>
              </p:cNvPr>
              <p:cNvSpPr/>
              <p:nvPr/>
            </p:nvSpPr>
            <p:spPr>
              <a:xfrm>
                <a:off x="5649686" y="2699657"/>
                <a:ext cx="195943" cy="141514"/>
              </a:xfrm>
              <a:prstGeom prst="rect">
                <a:avLst/>
              </a:prstGeom>
              <a:noFill/>
              <a:ln w="19050">
                <a:solidFill>
                  <a:srgbClr val="E4E5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0D412D2-7C86-5CAE-E969-D440FB1D9BF2}"/>
                  </a:ext>
                </a:extLst>
              </p:cNvPr>
              <p:cNvSpPr/>
              <p:nvPr/>
            </p:nvSpPr>
            <p:spPr>
              <a:xfrm>
                <a:off x="4220441" y="4280598"/>
                <a:ext cx="4020332" cy="2354468"/>
              </a:xfrm>
              <a:prstGeom prst="rect">
                <a:avLst/>
              </a:prstGeom>
              <a:noFill/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D4BBA10-965F-C9D2-9BAF-FB85603FC778}"/>
                  </a:ext>
                </a:extLst>
              </p:cNvPr>
              <p:cNvCxnSpPr>
                <a:endCxn id="8" idx="1"/>
              </p:cNvCxnSpPr>
              <p:nvPr/>
            </p:nvCxnSpPr>
            <p:spPr>
              <a:xfrm flipV="1">
                <a:off x="4220441" y="2770414"/>
                <a:ext cx="1429245" cy="1510184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DE65FE6-5CF7-ABEB-0A9E-7F754E5DD8AC}"/>
                  </a:ext>
                </a:extLst>
              </p:cNvPr>
              <p:cNvCxnSpPr>
                <a:cxnSpLocks/>
                <a:endCxn id="8" idx="3"/>
              </p:cNvCxnSpPr>
              <p:nvPr/>
            </p:nvCxnSpPr>
            <p:spPr>
              <a:xfrm flipH="1" flipV="1">
                <a:off x="5845629" y="2770414"/>
                <a:ext cx="2395144" cy="1510184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1559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EF289-781B-FCCE-8729-8C685F677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CFF9EC-8334-A4DC-5C64-3C7C40ACCB5D}"/>
              </a:ext>
            </a:extLst>
          </p:cNvPr>
          <p:cNvSpPr txBox="1"/>
          <p:nvPr/>
        </p:nvSpPr>
        <p:spPr>
          <a:xfrm>
            <a:off x="2070402" y="106320"/>
            <a:ext cx="5003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La communication entre cellules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6A3230A-03B0-1D43-C1DB-F94300F516B1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DD97134-5D39-AD12-89C6-B655603F8A47}"/>
              </a:ext>
            </a:extLst>
          </p:cNvPr>
          <p:cNvGrpSpPr/>
          <p:nvPr/>
        </p:nvGrpSpPr>
        <p:grpSpPr>
          <a:xfrm>
            <a:off x="5138768" y="752432"/>
            <a:ext cx="3240036" cy="5419017"/>
            <a:chOff x="190060" y="857840"/>
            <a:chExt cx="3240036" cy="541901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C1C4893-B7DD-DDE9-3936-4540E24A82C4}"/>
                </a:ext>
              </a:extLst>
            </p:cNvPr>
            <p:cNvSpPr txBox="1"/>
            <p:nvPr/>
          </p:nvSpPr>
          <p:spPr>
            <a:xfrm>
              <a:off x="382453" y="1188486"/>
              <a:ext cx="8890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/>
                <a:t>V</a:t>
              </a:r>
              <a:r>
                <a:rPr lang="en-FR" sz="1600" b="1" dirty="0"/>
                <a:t>isiteur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4AF710A-6FFF-C0FE-F867-AE01D64CCF26}"/>
                </a:ext>
              </a:extLst>
            </p:cNvPr>
            <p:cNvSpPr txBox="1"/>
            <p:nvPr/>
          </p:nvSpPr>
          <p:spPr>
            <a:xfrm>
              <a:off x="376811" y="2259495"/>
              <a:ext cx="10006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dirty="0"/>
                <a:t>S</a:t>
              </a:r>
              <a:r>
                <a:rPr lang="en-FR" sz="1600" b="1" dirty="0"/>
                <a:t>onnette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27B3051-4777-E867-32AD-011103B50F84}"/>
                </a:ext>
              </a:extLst>
            </p:cNvPr>
            <p:cNvSpPr txBox="1"/>
            <p:nvPr/>
          </p:nvSpPr>
          <p:spPr>
            <a:xfrm>
              <a:off x="234979" y="3268305"/>
              <a:ext cx="12843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FR" sz="1600" b="1" dirty="0"/>
                <a:t>Fil électrique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7FB6649-3380-1DD0-E775-E2C9B5B31C93}"/>
                </a:ext>
              </a:extLst>
            </p:cNvPr>
            <p:cNvSpPr txBox="1"/>
            <p:nvPr/>
          </p:nvSpPr>
          <p:spPr>
            <a:xfrm>
              <a:off x="190060" y="4134881"/>
              <a:ext cx="13741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dirty="0"/>
                <a:t>A</a:t>
              </a:r>
              <a:r>
                <a:rPr lang="en-FR" sz="1600" b="1" dirty="0"/>
                <a:t>mplification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C530832-202A-70DB-638F-E6ED4B07B871}"/>
                </a:ext>
              </a:extLst>
            </p:cNvPr>
            <p:cNvSpPr txBox="1"/>
            <p:nvPr/>
          </p:nvSpPr>
          <p:spPr>
            <a:xfrm>
              <a:off x="322854" y="5353491"/>
              <a:ext cx="110857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Réponse : </a:t>
              </a:r>
            </a:p>
            <a:p>
              <a:pPr algn="ctr"/>
              <a:r>
                <a:rPr lang="fr-FR" sz="1600" b="1" dirty="0"/>
                <a:t>ouverture </a:t>
              </a:r>
            </a:p>
            <a:p>
              <a:pPr algn="ctr"/>
              <a:r>
                <a:rPr lang="fr-FR" sz="1600" b="1" dirty="0"/>
                <a:t>porte</a:t>
              </a:r>
              <a:endParaRPr lang="en-FR" sz="1600" b="1" dirty="0"/>
            </a:p>
          </p:txBody>
        </p:sp>
        <p:pic>
          <p:nvPicPr>
            <p:cNvPr id="32" name="Picture 31" descr="conception illustration de une Beau homme habillé soigneusement avec une  gros sourire, portant une longue coton chemise et pantalon, et formel  chaussures. 50591779 Art vectoriel chez Vecteezy">
              <a:extLst>
                <a:ext uri="{FF2B5EF4-FFF2-40B4-BE49-F238E27FC236}">
                  <a16:creationId xmlns:a16="http://schemas.microsoft.com/office/drawing/2014/main" id="{3D337B3B-0ED6-16A1-A23C-5D6D04DE8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98510" y="857840"/>
              <a:ext cx="1074656" cy="1074656"/>
            </a:xfrm>
            <a:prstGeom prst="rect">
              <a:avLst/>
            </a:prstGeom>
          </p:spPr>
        </p:pic>
        <p:pic>
          <p:nvPicPr>
            <p:cNvPr id="33" name="Picture 32" descr="Symbole De Sonnette Stock Illustrations, Vecteurs, &amp; Clipart – (11,172  Stock Illustrations)">
              <a:extLst>
                <a:ext uri="{FF2B5EF4-FFF2-40B4-BE49-F238E27FC236}">
                  <a16:creationId xmlns:a16="http://schemas.microsoft.com/office/drawing/2014/main" id="{1E63C96A-E90D-842C-0FB0-B582ACC03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0102" y="1610358"/>
              <a:ext cx="1291472" cy="1291472"/>
            </a:xfrm>
            <a:prstGeom prst="rect">
              <a:avLst/>
            </a:prstGeom>
          </p:spPr>
        </p:pic>
        <p:pic>
          <p:nvPicPr>
            <p:cNvPr id="34" name="Picture 33" descr="RS PRO Fil de câblage FLEXIBLE BK, 10 mm², Rouge Cuivre recuit, 7 AWG, 600V (25), 5167984">
              <a:extLst>
                <a:ext uri="{FF2B5EF4-FFF2-40B4-BE49-F238E27FC236}">
                  <a16:creationId xmlns:a16="http://schemas.microsoft.com/office/drawing/2014/main" id="{7F83D129-78C3-62DD-5B7B-248C060ED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28960" y="3058860"/>
              <a:ext cx="613757" cy="636701"/>
            </a:xfrm>
            <a:prstGeom prst="rect">
              <a:avLst/>
            </a:prstGeom>
          </p:spPr>
        </p:pic>
        <p:pic>
          <p:nvPicPr>
            <p:cNvPr id="35" name="Picture 34" descr="Le Compendium - sonnerie électrique à trembleur - cloche électrique - sonnette électrique - électroaimant - Le Compendium">
              <a:extLst>
                <a:ext uri="{FF2B5EF4-FFF2-40B4-BE49-F238E27FC236}">
                  <a16:creationId xmlns:a16="http://schemas.microsoft.com/office/drawing/2014/main" id="{11FC5D81-EADC-E06B-C412-D2ED80E21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41581" y="3956171"/>
              <a:ext cx="1588515" cy="1248119"/>
            </a:xfrm>
            <a:prstGeom prst="rect">
              <a:avLst/>
            </a:prstGeom>
          </p:spPr>
        </p:pic>
        <p:pic>
          <p:nvPicPr>
            <p:cNvPr id="36" name="Picture 35" descr="Svedex">
              <a:extLst>
                <a:ext uri="{FF2B5EF4-FFF2-40B4-BE49-F238E27FC236}">
                  <a16:creationId xmlns:a16="http://schemas.microsoft.com/office/drawing/2014/main" id="{EDC2B3A2-2488-DC0E-BDD2-CF95480D7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53590" b="25803"/>
            <a:stretch>
              <a:fillRect/>
            </a:stretch>
          </p:blipFill>
          <p:spPr>
            <a:xfrm>
              <a:off x="2316967" y="5283690"/>
              <a:ext cx="637742" cy="993167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EC088F1-EC76-346F-7D66-5B1B30182A54}"/>
              </a:ext>
            </a:extLst>
          </p:cNvPr>
          <p:cNvSpPr txBox="1"/>
          <p:nvPr/>
        </p:nvSpPr>
        <p:spPr>
          <a:xfrm>
            <a:off x="382453" y="1076213"/>
            <a:ext cx="989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600" b="1" dirty="0"/>
              <a:t>Hormone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00D084B-CAFC-BCB2-457B-69EE09AE5897}"/>
              </a:ext>
            </a:extLst>
          </p:cNvPr>
          <p:cNvSpPr/>
          <p:nvPr/>
        </p:nvSpPr>
        <p:spPr>
          <a:xfrm>
            <a:off x="2209879" y="1165357"/>
            <a:ext cx="174977" cy="17497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srgbClr val="C00000">
                <a:alpha val="50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6244B2-B41C-5190-A13D-C3554B9EDCF0}"/>
              </a:ext>
            </a:extLst>
          </p:cNvPr>
          <p:cNvCxnSpPr>
            <a:cxnSpLocks/>
          </p:cNvCxnSpPr>
          <p:nvPr/>
        </p:nvCxnSpPr>
        <p:spPr>
          <a:xfrm>
            <a:off x="1449840" y="1246069"/>
            <a:ext cx="514517" cy="0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118410B3-B303-AF1B-85F5-9DA162603BF7}"/>
              </a:ext>
            </a:extLst>
          </p:cNvPr>
          <p:cNvGrpSpPr/>
          <p:nvPr/>
        </p:nvGrpSpPr>
        <p:grpSpPr>
          <a:xfrm>
            <a:off x="135433" y="1145110"/>
            <a:ext cx="4027654" cy="2070610"/>
            <a:chOff x="135433" y="1145110"/>
            <a:chExt cx="4027654" cy="207061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89C0A21-556D-F274-E814-19009EA9C3D8}"/>
                </a:ext>
              </a:extLst>
            </p:cNvPr>
            <p:cNvSpPr/>
            <p:nvPr/>
          </p:nvSpPr>
          <p:spPr>
            <a:xfrm>
              <a:off x="2604234" y="1145110"/>
              <a:ext cx="174977" cy="174977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innerShdw blurRad="63500" dist="50800" dir="2700000">
                <a:srgbClr val="C00000">
                  <a:alpha val="5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pic>
          <p:nvPicPr>
            <p:cNvPr id="2064" name="Picture 16" descr="Schéma de la membrane plasmique d'une cellule">
              <a:extLst>
                <a:ext uri="{FF2B5EF4-FFF2-40B4-BE49-F238E27FC236}">
                  <a16:creationId xmlns:a16="http://schemas.microsoft.com/office/drawing/2014/main" id="{0CBC57D7-09A3-4448-2FD1-BA53CDF3E4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028"/>
            <a:stretch>
              <a:fillRect/>
            </a:stretch>
          </p:blipFill>
          <p:spPr bwMode="auto">
            <a:xfrm>
              <a:off x="1468810" y="1417278"/>
              <a:ext cx="2694277" cy="1798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2C94DD5-1300-D243-68E7-B46EAA9CE856}"/>
                </a:ext>
              </a:extLst>
            </p:cNvPr>
            <p:cNvSpPr txBox="1"/>
            <p:nvPr/>
          </p:nvSpPr>
          <p:spPr>
            <a:xfrm>
              <a:off x="135433" y="1947526"/>
              <a:ext cx="14834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FR" sz="1600" b="1" dirty="0"/>
                <a:t>“</a:t>
              </a:r>
              <a:r>
                <a:rPr lang="en-FR" sz="1600" b="1" dirty="0">
                  <a:solidFill>
                    <a:srgbClr val="0070C0"/>
                  </a:solidFill>
                </a:rPr>
                <a:t>Récepteur</a:t>
              </a:r>
              <a:r>
                <a:rPr lang="en-FR" sz="1600" b="1" dirty="0"/>
                <a:t>”</a:t>
              </a:r>
            </a:p>
            <a:p>
              <a:pPr algn="ctr"/>
              <a:r>
                <a:rPr lang="en-GB" sz="1600" b="1" dirty="0"/>
                <a:t>à</a:t>
              </a:r>
              <a:r>
                <a:rPr lang="en-FR" sz="1600" b="1" dirty="0"/>
                <a:t> la membrane</a:t>
              </a:r>
            </a:p>
            <a:p>
              <a:pPr algn="ctr"/>
              <a:r>
                <a:rPr lang="en-FR" sz="1600" b="1" dirty="0"/>
                <a:t>cellulaire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ACA1111-C8C0-196E-B9FD-91E0F4817A3F}"/>
                </a:ext>
              </a:extLst>
            </p:cNvPr>
            <p:cNvCxnSpPr>
              <a:cxnSpLocks/>
              <a:stCxn id="9" idx="4"/>
            </p:cNvCxnSpPr>
            <p:nvPr/>
          </p:nvCxnSpPr>
          <p:spPr>
            <a:xfrm flipH="1">
              <a:off x="2691722" y="1320087"/>
              <a:ext cx="1" cy="798854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E8288BC-31FD-9F15-776A-5AC0131B544A}"/>
              </a:ext>
            </a:extLst>
          </p:cNvPr>
          <p:cNvGrpSpPr/>
          <p:nvPr/>
        </p:nvGrpSpPr>
        <p:grpSpPr>
          <a:xfrm>
            <a:off x="342730" y="5241218"/>
            <a:ext cx="3788958" cy="830997"/>
            <a:chOff x="342730" y="5241218"/>
            <a:chExt cx="3788958" cy="83099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EA8736A-F6AC-F255-F381-0E69D5032601}"/>
                </a:ext>
              </a:extLst>
            </p:cNvPr>
            <p:cNvSpPr txBox="1"/>
            <p:nvPr/>
          </p:nvSpPr>
          <p:spPr>
            <a:xfrm>
              <a:off x="342730" y="5241218"/>
              <a:ext cx="10688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Réponse </a:t>
              </a:r>
            </a:p>
            <a:p>
              <a:pPr algn="ctr"/>
              <a:r>
                <a:rPr lang="fr-FR" sz="1600" b="1" dirty="0"/>
                <a:t>cellulaire/</a:t>
              </a:r>
            </a:p>
            <a:p>
              <a:pPr algn="ctr"/>
              <a:r>
                <a:rPr lang="fr-FR" sz="1600" b="1" dirty="0"/>
                <a:t>générale</a:t>
              </a:r>
              <a:endParaRPr lang="en-FR" sz="16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6072C6-627D-7A8A-D4F8-5F5E4C1C2A25}"/>
                </a:ext>
              </a:extLst>
            </p:cNvPr>
            <p:cNvSpPr txBox="1"/>
            <p:nvPr/>
          </p:nvSpPr>
          <p:spPr>
            <a:xfrm>
              <a:off x="1807847" y="5394187"/>
              <a:ext cx="23238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P</a:t>
              </a:r>
              <a:r>
                <a:rPr lang="en-FR" sz="1600" dirty="0"/>
                <a:t>ar exemple : </a:t>
              </a:r>
              <a:endParaRPr lang="en-GB" sz="1600" dirty="0"/>
            </a:p>
            <a:p>
              <a:r>
                <a:rPr lang="en-GB" sz="1600" dirty="0"/>
                <a:t>c</a:t>
              </a:r>
              <a:r>
                <a:rPr lang="en-FR" sz="1600" dirty="0"/>
                <a:t>hangement métabolique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83E0A9C-2994-989B-6F6D-0F907B381828}"/>
              </a:ext>
            </a:extLst>
          </p:cNvPr>
          <p:cNvGrpSpPr/>
          <p:nvPr/>
        </p:nvGrpSpPr>
        <p:grpSpPr>
          <a:xfrm>
            <a:off x="190060" y="2973379"/>
            <a:ext cx="3973027" cy="2224809"/>
            <a:chOff x="190060" y="2973379"/>
            <a:chExt cx="3973027" cy="2224809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7E668BB-1787-E01F-EDE4-FCAEAEBD84A3}"/>
                </a:ext>
              </a:extLst>
            </p:cNvPr>
            <p:cNvCxnSpPr>
              <a:cxnSpLocks/>
            </p:cNvCxnSpPr>
            <p:nvPr/>
          </p:nvCxnSpPr>
          <p:spPr>
            <a:xfrm>
              <a:off x="2641447" y="2973379"/>
              <a:ext cx="0" cy="319285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4B1E9F9-E46D-9010-F785-CEEA5622D821}"/>
                </a:ext>
              </a:extLst>
            </p:cNvPr>
            <p:cNvSpPr txBox="1"/>
            <p:nvPr/>
          </p:nvSpPr>
          <p:spPr>
            <a:xfrm>
              <a:off x="190060" y="4022608"/>
              <a:ext cx="13741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dirty="0"/>
                <a:t>A</a:t>
              </a:r>
              <a:r>
                <a:rPr lang="en-FR" sz="1600" b="1" dirty="0"/>
                <a:t>mplification </a:t>
              </a:r>
            </a:p>
          </p:txBody>
        </p:sp>
        <p:pic>
          <p:nvPicPr>
            <p:cNvPr id="21" name="Picture 12">
              <a:extLst>
                <a:ext uri="{FF2B5EF4-FFF2-40B4-BE49-F238E27FC236}">
                  <a16:creationId xmlns:a16="http://schemas.microsoft.com/office/drawing/2014/main" id="{AAE95D21-9A03-4B2D-E3E4-6A70576893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2131" y="3404971"/>
              <a:ext cx="2390956" cy="1793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D815CE-AA45-16BE-C129-A7B3006749CD}"/>
                </a:ext>
              </a:extLst>
            </p:cNvPr>
            <p:cNvSpPr txBox="1"/>
            <p:nvPr/>
          </p:nvSpPr>
          <p:spPr>
            <a:xfrm>
              <a:off x="536244" y="3292664"/>
              <a:ext cx="681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FR" sz="1600" b="1" dirty="0"/>
                <a:t>Relais</a:t>
              </a:r>
            </a:p>
          </p:txBody>
        </p:sp>
        <p:pic>
          <p:nvPicPr>
            <p:cNvPr id="20" name="Picture 19" descr="Tournevis ultimateplus® extra long fente, 8mm, l.300mm kstools | 922.6017">
              <a:extLst>
                <a:ext uri="{FF2B5EF4-FFF2-40B4-BE49-F238E27FC236}">
                  <a16:creationId xmlns:a16="http://schemas.microsoft.com/office/drawing/2014/main" id="{82791BDA-CB64-A1B8-14EF-06FD26650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34356" b="37254"/>
            <a:stretch>
              <a:fillRect/>
            </a:stretch>
          </p:blipFill>
          <p:spPr>
            <a:xfrm rot="20283559">
              <a:off x="2203519" y="3320197"/>
              <a:ext cx="910275" cy="258429"/>
            </a:xfrm>
            <a:prstGeom prst="rect">
              <a:avLst/>
            </a:prstGeom>
          </p:spPr>
        </p:pic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1A525B2-36CA-6FEC-9907-98E54B38D2EE}"/>
                </a:ext>
              </a:extLst>
            </p:cNvPr>
            <p:cNvSpPr/>
            <p:nvPr/>
          </p:nvSpPr>
          <p:spPr>
            <a:xfrm>
              <a:off x="2779211" y="3696931"/>
              <a:ext cx="681268" cy="623503"/>
            </a:xfrm>
            <a:custGeom>
              <a:avLst/>
              <a:gdLst>
                <a:gd name="csX0" fmla="*/ 306977 w 821083"/>
                <a:gd name="csY0" fmla="*/ 0 h 692331"/>
                <a:gd name="csX1" fmla="*/ 378823 w 821083"/>
                <a:gd name="csY1" fmla="*/ 6531 h 692331"/>
                <a:gd name="csX2" fmla="*/ 522514 w 821083"/>
                <a:gd name="csY2" fmla="*/ 13063 h 692331"/>
                <a:gd name="csX3" fmla="*/ 548640 w 821083"/>
                <a:gd name="csY3" fmla="*/ 26126 h 692331"/>
                <a:gd name="csX4" fmla="*/ 568234 w 821083"/>
                <a:gd name="csY4" fmla="*/ 32657 h 692331"/>
                <a:gd name="csX5" fmla="*/ 627017 w 821083"/>
                <a:gd name="csY5" fmla="*/ 71846 h 692331"/>
                <a:gd name="csX6" fmla="*/ 646612 w 821083"/>
                <a:gd name="csY6" fmla="*/ 84909 h 692331"/>
                <a:gd name="csX7" fmla="*/ 666206 w 821083"/>
                <a:gd name="csY7" fmla="*/ 91440 h 692331"/>
                <a:gd name="csX8" fmla="*/ 698863 w 821083"/>
                <a:gd name="csY8" fmla="*/ 117566 h 692331"/>
                <a:gd name="csX9" fmla="*/ 724989 w 821083"/>
                <a:gd name="csY9" fmla="*/ 130629 h 692331"/>
                <a:gd name="csX10" fmla="*/ 764177 w 821083"/>
                <a:gd name="csY10" fmla="*/ 169817 h 692331"/>
                <a:gd name="csX11" fmla="*/ 809897 w 821083"/>
                <a:gd name="csY11" fmla="*/ 209006 h 692331"/>
                <a:gd name="csX12" fmla="*/ 809897 w 821083"/>
                <a:gd name="csY12" fmla="*/ 372291 h 692331"/>
                <a:gd name="csX13" fmla="*/ 796834 w 821083"/>
                <a:gd name="csY13" fmla="*/ 411480 h 692331"/>
                <a:gd name="csX14" fmla="*/ 783772 w 821083"/>
                <a:gd name="csY14" fmla="*/ 483326 h 692331"/>
                <a:gd name="csX15" fmla="*/ 770709 w 821083"/>
                <a:gd name="csY15" fmla="*/ 522514 h 692331"/>
                <a:gd name="csX16" fmla="*/ 757646 w 821083"/>
                <a:gd name="csY16" fmla="*/ 542109 h 692331"/>
                <a:gd name="csX17" fmla="*/ 738052 w 821083"/>
                <a:gd name="csY17" fmla="*/ 548640 h 692331"/>
                <a:gd name="csX18" fmla="*/ 705394 w 821083"/>
                <a:gd name="csY18" fmla="*/ 561703 h 692331"/>
                <a:gd name="csX19" fmla="*/ 685800 w 821083"/>
                <a:gd name="csY19" fmla="*/ 568234 h 692331"/>
                <a:gd name="csX20" fmla="*/ 627017 w 821083"/>
                <a:gd name="csY20" fmla="*/ 594360 h 692331"/>
                <a:gd name="csX21" fmla="*/ 568234 w 821083"/>
                <a:gd name="csY21" fmla="*/ 613954 h 692331"/>
                <a:gd name="csX22" fmla="*/ 548640 w 821083"/>
                <a:gd name="csY22" fmla="*/ 620486 h 692331"/>
                <a:gd name="csX23" fmla="*/ 476794 w 821083"/>
                <a:gd name="csY23" fmla="*/ 633549 h 692331"/>
                <a:gd name="csX24" fmla="*/ 450669 w 821083"/>
                <a:gd name="csY24" fmla="*/ 640080 h 692331"/>
                <a:gd name="csX25" fmla="*/ 411480 w 821083"/>
                <a:gd name="csY25" fmla="*/ 646611 h 692331"/>
                <a:gd name="csX26" fmla="*/ 346166 w 821083"/>
                <a:gd name="csY26" fmla="*/ 672737 h 692331"/>
                <a:gd name="csX27" fmla="*/ 313509 w 821083"/>
                <a:gd name="csY27" fmla="*/ 679269 h 692331"/>
                <a:gd name="csX28" fmla="*/ 293914 w 821083"/>
                <a:gd name="csY28" fmla="*/ 685800 h 692331"/>
                <a:gd name="csX29" fmla="*/ 267789 w 821083"/>
                <a:gd name="csY29" fmla="*/ 692331 h 692331"/>
                <a:gd name="csX30" fmla="*/ 169817 w 821083"/>
                <a:gd name="csY30" fmla="*/ 685800 h 692331"/>
                <a:gd name="csX31" fmla="*/ 150223 w 821083"/>
                <a:gd name="csY31" fmla="*/ 672737 h 692331"/>
                <a:gd name="csX32" fmla="*/ 91440 w 821083"/>
                <a:gd name="csY32" fmla="*/ 627017 h 692331"/>
                <a:gd name="csX33" fmla="*/ 52252 w 821083"/>
                <a:gd name="csY33" fmla="*/ 581297 h 692331"/>
                <a:gd name="csX34" fmla="*/ 39189 w 821083"/>
                <a:gd name="csY34" fmla="*/ 561703 h 692331"/>
                <a:gd name="csX35" fmla="*/ 32657 w 821083"/>
                <a:gd name="csY35" fmla="*/ 542109 h 692331"/>
                <a:gd name="csX36" fmla="*/ 19594 w 821083"/>
                <a:gd name="csY36" fmla="*/ 509451 h 692331"/>
                <a:gd name="csX37" fmla="*/ 0 w 821083"/>
                <a:gd name="csY37" fmla="*/ 457200 h 692331"/>
                <a:gd name="csX38" fmla="*/ 6532 w 821083"/>
                <a:gd name="csY38" fmla="*/ 431074 h 692331"/>
                <a:gd name="csX39" fmla="*/ 39189 w 821083"/>
                <a:gd name="csY39" fmla="*/ 385354 h 692331"/>
                <a:gd name="csX40" fmla="*/ 65314 w 821083"/>
                <a:gd name="csY40" fmla="*/ 339634 h 692331"/>
                <a:gd name="csX41" fmla="*/ 91440 w 821083"/>
                <a:gd name="csY41" fmla="*/ 280851 h 692331"/>
                <a:gd name="csX42" fmla="*/ 156754 w 821083"/>
                <a:gd name="csY42" fmla="*/ 241663 h 692331"/>
                <a:gd name="csX43" fmla="*/ 176349 w 821083"/>
                <a:gd name="csY43" fmla="*/ 222069 h 692331"/>
                <a:gd name="csX44" fmla="*/ 182880 w 821083"/>
                <a:gd name="csY44" fmla="*/ 202474 h 692331"/>
                <a:gd name="csX45" fmla="*/ 189412 w 821083"/>
                <a:gd name="csY45" fmla="*/ 176349 h 692331"/>
                <a:gd name="csX46" fmla="*/ 202474 w 821083"/>
                <a:gd name="csY46" fmla="*/ 143691 h 692331"/>
                <a:gd name="csX47" fmla="*/ 222069 w 821083"/>
                <a:gd name="csY47" fmla="*/ 104503 h 692331"/>
                <a:gd name="csX48" fmla="*/ 241663 w 821083"/>
                <a:gd name="csY48" fmla="*/ 91440 h 692331"/>
                <a:gd name="csX49" fmla="*/ 320040 w 821083"/>
                <a:gd name="csY49" fmla="*/ 97971 h 6923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821083" h="692331">
                  <a:moveTo>
                    <a:pt x="306977" y="0"/>
                  </a:moveTo>
                  <a:cubicBezTo>
                    <a:pt x="330926" y="2177"/>
                    <a:pt x="354820" y="5076"/>
                    <a:pt x="378823" y="6531"/>
                  </a:cubicBezTo>
                  <a:cubicBezTo>
                    <a:pt x="426682" y="9432"/>
                    <a:pt x="474884" y="7567"/>
                    <a:pt x="522514" y="13063"/>
                  </a:cubicBezTo>
                  <a:cubicBezTo>
                    <a:pt x="532186" y="14179"/>
                    <a:pt x="539691" y="22291"/>
                    <a:pt x="548640" y="26126"/>
                  </a:cubicBezTo>
                  <a:cubicBezTo>
                    <a:pt x="554968" y="28838"/>
                    <a:pt x="561703" y="30480"/>
                    <a:pt x="568234" y="32657"/>
                  </a:cubicBezTo>
                  <a:lnTo>
                    <a:pt x="627017" y="71846"/>
                  </a:lnTo>
                  <a:cubicBezTo>
                    <a:pt x="633549" y="76200"/>
                    <a:pt x="639165" y="82427"/>
                    <a:pt x="646612" y="84909"/>
                  </a:cubicBezTo>
                  <a:lnTo>
                    <a:pt x="666206" y="91440"/>
                  </a:lnTo>
                  <a:cubicBezTo>
                    <a:pt x="677092" y="100149"/>
                    <a:pt x="687264" y="109833"/>
                    <a:pt x="698863" y="117566"/>
                  </a:cubicBezTo>
                  <a:cubicBezTo>
                    <a:pt x="706964" y="122967"/>
                    <a:pt x="717386" y="124547"/>
                    <a:pt x="724989" y="130629"/>
                  </a:cubicBezTo>
                  <a:cubicBezTo>
                    <a:pt x="739414" y="142169"/>
                    <a:pt x="749398" y="158733"/>
                    <a:pt x="764177" y="169817"/>
                  </a:cubicBezTo>
                  <a:cubicBezTo>
                    <a:pt x="797693" y="194953"/>
                    <a:pt x="782606" y="181713"/>
                    <a:pt x="809897" y="209006"/>
                  </a:cubicBezTo>
                  <a:cubicBezTo>
                    <a:pt x="826272" y="274498"/>
                    <a:pt x="823279" y="251855"/>
                    <a:pt x="809897" y="372291"/>
                  </a:cubicBezTo>
                  <a:cubicBezTo>
                    <a:pt x="808376" y="385976"/>
                    <a:pt x="796834" y="411480"/>
                    <a:pt x="796834" y="411480"/>
                  </a:cubicBezTo>
                  <a:cubicBezTo>
                    <a:pt x="792235" y="443674"/>
                    <a:pt x="792170" y="455333"/>
                    <a:pt x="783772" y="483326"/>
                  </a:cubicBezTo>
                  <a:cubicBezTo>
                    <a:pt x="779815" y="496515"/>
                    <a:pt x="778347" y="511057"/>
                    <a:pt x="770709" y="522514"/>
                  </a:cubicBezTo>
                  <a:cubicBezTo>
                    <a:pt x="766355" y="529046"/>
                    <a:pt x="763776" y="537205"/>
                    <a:pt x="757646" y="542109"/>
                  </a:cubicBezTo>
                  <a:cubicBezTo>
                    <a:pt x="752270" y="546410"/>
                    <a:pt x="744498" y="546223"/>
                    <a:pt x="738052" y="548640"/>
                  </a:cubicBezTo>
                  <a:cubicBezTo>
                    <a:pt x="727074" y="552757"/>
                    <a:pt x="716372" y="557586"/>
                    <a:pt x="705394" y="561703"/>
                  </a:cubicBezTo>
                  <a:cubicBezTo>
                    <a:pt x="698948" y="564120"/>
                    <a:pt x="692091" y="565438"/>
                    <a:pt x="685800" y="568234"/>
                  </a:cubicBezTo>
                  <a:cubicBezTo>
                    <a:pt x="617784" y="598464"/>
                    <a:pt x="671154" y="579649"/>
                    <a:pt x="627017" y="594360"/>
                  </a:cubicBezTo>
                  <a:cubicBezTo>
                    <a:pt x="592926" y="617088"/>
                    <a:pt x="621034" y="602221"/>
                    <a:pt x="568234" y="613954"/>
                  </a:cubicBezTo>
                  <a:cubicBezTo>
                    <a:pt x="561513" y="615448"/>
                    <a:pt x="555319" y="618816"/>
                    <a:pt x="548640" y="620486"/>
                  </a:cubicBezTo>
                  <a:cubicBezTo>
                    <a:pt x="520643" y="627485"/>
                    <a:pt x="505882" y="627731"/>
                    <a:pt x="476794" y="633549"/>
                  </a:cubicBezTo>
                  <a:cubicBezTo>
                    <a:pt x="467992" y="635309"/>
                    <a:pt x="459471" y="638320"/>
                    <a:pt x="450669" y="640080"/>
                  </a:cubicBezTo>
                  <a:cubicBezTo>
                    <a:pt x="437683" y="642677"/>
                    <a:pt x="424543" y="644434"/>
                    <a:pt x="411480" y="646611"/>
                  </a:cubicBezTo>
                  <a:cubicBezTo>
                    <a:pt x="389709" y="655320"/>
                    <a:pt x="369159" y="668138"/>
                    <a:pt x="346166" y="672737"/>
                  </a:cubicBezTo>
                  <a:cubicBezTo>
                    <a:pt x="335280" y="674914"/>
                    <a:pt x="324279" y="676577"/>
                    <a:pt x="313509" y="679269"/>
                  </a:cubicBezTo>
                  <a:cubicBezTo>
                    <a:pt x="306830" y="680939"/>
                    <a:pt x="300534" y="683909"/>
                    <a:pt x="293914" y="685800"/>
                  </a:cubicBezTo>
                  <a:cubicBezTo>
                    <a:pt x="285283" y="688266"/>
                    <a:pt x="276497" y="690154"/>
                    <a:pt x="267789" y="692331"/>
                  </a:cubicBezTo>
                  <a:cubicBezTo>
                    <a:pt x="235132" y="690154"/>
                    <a:pt x="202102" y="691181"/>
                    <a:pt x="169817" y="685800"/>
                  </a:cubicBezTo>
                  <a:cubicBezTo>
                    <a:pt x="162074" y="684510"/>
                    <a:pt x="156503" y="677447"/>
                    <a:pt x="150223" y="672737"/>
                  </a:cubicBezTo>
                  <a:cubicBezTo>
                    <a:pt x="130364" y="657843"/>
                    <a:pt x="108993" y="644570"/>
                    <a:pt x="91440" y="627017"/>
                  </a:cubicBezTo>
                  <a:cubicBezTo>
                    <a:pt x="67702" y="603279"/>
                    <a:pt x="73200" y="610625"/>
                    <a:pt x="52252" y="581297"/>
                  </a:cubicBezTo>
                  <a:cubicBezTo>
                    <a:pt x="47689" y="574909"/>
                    <a:pt x="42700" y="568724"/>
                    <a:pt x="39189" y="561703"/>
                  </a:cubicBezTo>
                  <a:cubicBezTo>
                    <a:pt x="36110" y="555545"/>
                    <a:pt x="35074" y="548555"/>
                    <a:pt x="32657" y="542109"/>
                  </a:cubicBezTo>
                  <a:cubicBezTo>
                    <a:pt x="28540" y="531131"/>
                    <a:pt x="24356" y="520165"/>
                    <a:pt x="19594" y="509451"/>
                  </a:cubicBezTo>
                  <a:cubicBezTo>
                    <a:pt x="78" y="465538"/>
                    <a:pt x="11143" y="501769"/>
                    <a:pt x="0" y="457200"/>
                  </a:cubicBezTo>
                  <a:cubicBezTo>
                    <a:pt x="2177" y="448491"/>
                    <a:pt x="2996" y="439325"/>
                    <a:pt x="6532" y="431074"/>
                  </a:cubicBezTo>
                  <a:cubicBezTo>
                    <a:pt x="9832" y="423373"/>
                    <a:pt x="36796" y="388704"/>
                    <a:pt x="39189" y="385354"/>
                  </a:cubicBezTo>
                  <a:cubicBezTo>
                    <a:pt x="49903" y="370355"/>
                    <a:pt x="58354" y="357034"/>
                    <a:pt x="65314" y="339634"/>
                  </a:cubicBezTo>
                  <a:cubicBezTo>
                    <a:pt x="71675" y="323730"/>
                    <a:pt x="75975" y="294382"/>
                    <a:pt x="91440" y="280851"/>
                  </a:cubicBezTo>
                  <a:cubicBezTo>
                    <a:pt x="163774" y="217560"/>
                    <a:pt x="101056" y="281447"/>
                    <a:pt x="156754" y="241663"/>
                  </a:cubicBezTo>
                  <a:cubicBezTo>
                    <a:pt x="164270" y="236294"/>
                    <a:pt x="169817" y="228600"/>
                    <a:pt x="176349" y="222069"/>
                  </a:cubicBezTo>
                  <a:cubicBezTo>
                    <a:pt x="178526" y="215537"/>
                    <a:pt x="180989" y="209094"/>
                    <a:pt x="182880" y="202474"/>
                  </a:cubicBezTo>
                  <a:cubicBezTo>
                    <a:pt x="185346" y="193843"/>
                    <a:pt x="186573" y="184865"/>
                    <a:pt x="189412" y="176349"/>
                  </a:cubicBezTo>
                  <a:cubicBezTo>
                    <a:pt x="193120" y="165226"/>
                    <a:pt x="198357" y="154669"/>
                    <a:pt x="202474" y="143691"/>
                  </a:cubicBezTo>
                  <a:cubicBezTo>
                    <a:pt x="208848" y="126693"/>
                    <a:pt x="208198" y="118374"/>
                    <a:pt x="222069" y="104503"/>
                  </a:cubicBezTo>
                  <a:cubicBezTo>
                    <a:pt x="227620" y="98952"/>
                    <a:pt x="235132" y="95794"/>
                    <a:pt x="241663" y="91440"/>
                  </a:cubicBezTo>
                  <a:cubicBezTo>
                    <a:pt x="293737" y="100118"/>
                    <a:pt x="267609" y="97971"/>
                    <a:pt x="320040" y="97971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</p:grpSp>
    </p:spTree>
    <p:extLst>
      <p:ext uri="{BB962C8B-B14F-4D97-AF65-F5344CB8AC3E}">
        <p14:creationId xmlns:p14="http://schemas.microsoft.com/office/powerpoint/2010/main" val="145590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CD4DB-8D4E-6F7F-E564-4277D5848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470B4-968E-061C-497F-8CBC67185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  <a:solidFill>
            <a:srgbClr val="AF13B1"/>
          </a:solidFill>
        </p:spPr>
        <p:txBody>
          <a:bodyPr>
            <a:noAutofit/>
          </a:bodyPr>
          <a:lstStyle/>
          <a:p>
            <a:r>
              <a:rPr lang="fr-FR" sz="3200" i="1" dirty="0">
                <a:solidFill>
                  <a:schemeClr val="bg1"/>
                </a:solidFill>
                <a:latin typeface="Avenir Medium Oblique" panose="02000503020000020003" pitchFamily="2" charset="0"/>
              </a:rPr>
              <a:t>Histoire des idées sur l’embryon</a:t>
            </a:r>
            <a:endParaRPr lang="en-FR" sz="3200" i="1" dirty="0">
              <a:solidFill>
                <a:schemeClr val="bg1"/>
              </a:solidFill>
              <a:latin typeface="Avenir Medium Obliqu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04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26DE9-200A-AF66-A25B-858FF0EA0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6BCA75F-3B1C-80E3-EBCB-FF208D8C20E3}"/>
              </a:ext>
            </a:extLst>
          </p:cNvPr>
          <p:cNvSpPr txBox="1"/>
          <p:nvPr/>
        </p:nvSpPr>
        <p:spPr>
          <a:xfrm>
            <a:off x="240995" y="1164095"/>
            <a:ext cx="8106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Démocrite</a:t>
            </a:r>
            <a:r>
              <a:rPr lang="fr-FR" sz="2400" dirty="0"/>
              <a:t>: atomes et vide; rien de vient du néant n’y retourne. L’embryon résulte d’un enveloppement à l’état microscopique dès l’œuf, donc par croissance après </a:t>
            </a:r>
            <a:r>
              <a:rPr lang="fr-FR" sz="2400" u="sng" dirty="0"/>
              <a:t>préformation</a:t>
            </a:r>
            <a:r>
              <a:rPr lang="fr-FR" sz="2400" dirty="0"/>
              <a:t> (homoncule).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0C5312-5860-C25A-F0E3-97F36A74AC8A}"/>
              </a:ext>
            </a:extLst>
          </p:cNvPr>
          <p:cNvSpPr txBox="1"/>
          <p:nvPr/>
        </p:nvSpPr>
        <p:spPr>
          <a:xfrm>
            <a:off x="240996" y="2432476"/>
            <a:ext cx="81068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Aristote</a:t>
            </a:r>
            <a:r>
              <a:rPr lang="fr-FR" sz="2400" dirty="0"/>
              <a:t>: l’être vivant est un tout dont on ne peut détacher une partie; les animaux se distinguent des végétaux par une âme. La formation de l’embryon est un processus graduel, donc par </a:t>
            </a:r>
            <a:r>
              <a:rPr lang="fr-FR" sz="2400" u="sng" dirty="0"/>
              <a:t>épigenèse</a:t>
            </a:r>
            <a:r>
              <a:rPr lang="fr-FR" sz="2400" dirty="0"/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4933E5D-C312-F848-3449-D073E0FD49D9}"/>
              </a:ext>
            </a:extLst>
          </p:cNvPr>
          <p:cNvSpPr txBox="1"/>
          <p:nvPr/>
        </p:nvSpPr>
        <p:spPr>
          <a:xfrm>
            <a:off x="613833" y="715886"/>
            <a:ext cx="2522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Chez les grecs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E2CDEDB-ACAF-6CD9-9E5F-3DF794667920}"/>
              </a:ext>
            </a:extLst>
          </p:cNvPr>
          <p:cNvSpPr txBox="1"/>
          <p:nvPr/>
        </p:nvSpPr>
        <p:spPr>
          <a:xfrm>
            <a:off x="240995" y="4564893"/>
            <a:ext cx="8106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1550-1850</a:t>
            </a:r>
            <a:r>
              <a:rPr lang="fr-FR" sz="2400" dirty="0"/>
              <a:t>: Les tenants de la préformation (Marcello Malpighi, Malebranche) et de l’épigenèse (William Harvey, Pierre-Louis de Maupertuis) s’affrontent  ou sont ambivalents en évoquant aussi le terme de mécanisme par transformation (Leibniz, Buffon, Lamarck, Claude Bernard).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42B631-4596-AA60-EA32-F9BDE34D16B3}"/>
              </a:ext>
            </a:extLst>
          </p:cNvPr>
          <p:cNvSpPr txBox="1"/>
          <p:nvPr/>
        </p:nvSpPr>
        <p:spPr>
          <a:xfrm>
            <a:off x="1557691" y="106320"/>
            <a:ext cx="6028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Bref historique des idées sur l’embryon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3505F8C-74E4-4AE0-2F97-AB80DC94C1F2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5">
            <a:extLst>
              <a:ext uri="{FF2B5EF4-FFF2-40B4-BE49-F238E27FC236}">
                <a16:creationId xmlns:a16="http://schemas.microsoft.com/office/drawing/2014/main" id="{9695C1C0-C844-B391-B074-BAB7EBA52424}"/>
              </a:ext>
            </a:extLst>
          </p:cNvPr>
          <p:cNvSpPr txBox="1"/>
          <p:nvPr/>
        </p:nvSpPr>
        <p:spPr>
          <a:xfrm>
            <a:off x="613832" y="4038658"/>
            <a:ext cx="6986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De l’âge classique au siècle des lumières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66049A-8EFB-1A0E-D894-C1B8B927EA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5886"/>
          <a:stretch>
            <a:fillRect/>
          </a:stretch>
        </p:blipFill>
        <p:spPr>
          <a:xfrm>
            <a:off x="8197849" y="818109"/>
            <a:ext cx="859065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8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CB2DA-2211-0450-C1FA-FCB83F38D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BE2952E-E295-4675-ABC3-91C22C0956FE}"/>
              </a:ext>
            </a:extLst>
          </p:cNvPr>
          <p:cNvSpPr txBox="1"/>
          <p:nvPr/>
        </p:nvSpPr>
        <p:spPr>
          <a:xfrm>
            <a:off x="575733" y="133292"/>
            <a:ext cx="6242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Fin du 19</a:t>
            </a:r>
            <a:r>
              <a:rPr lang="fr-FR" sz="3600" b="1" baseline="30000" dirty="0">
                <a:solidFill>
                  <a:srgbClr val="FF0000"/>
                </a:solidFill>
              </a:rPr>
              <a:t>ème</a:t>
            </a:r>
            <a:r>
              <a:rPr lang="fr-FR" sz="3600" b="1" dirty="0">
                <a:solidFill>
                  <a:srgbClr val="FF0000"/>
                </a:solidFill>
              </a:rPr>
              <a:t> et début du 20ème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1807EF-4D98-8A2A-54D6-D001539A33F5}"/>
              </a:ext>
            </a:extLst>
          </p:cNvPr>
          <p:cNvSpPr txBox="1"/>
          <p:nvPr/>
        </p:nvSpPr>
        <p:spPr>
          <a:xfrm>
            <a:off x="518583" y="780575"/>
            <a:ext cx="8106834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300" b="1" dirty="0" err="1"/>
              <a:t>Grégor</a:t>
            </a:r>
            <a:r>
              <a:rPr lang="fr-FR" sz="2300" b="1" dirty="0"/>
              <a:t> Mendel </a:t>
            </a:r>
            <a:r>
              <a:rPr lang="fr-FR" sz="2000" dirty="0"/>
              <a:t>(moine en Moravie – 1822-1884)</a:t>
            </a:r>
            <a:r>
              <a:rPr lang="fr-FR" sz="2300" dirty="0"/>
              <a:t>, et </a:t>
            </a:r>
            <a:r>
              <a:rPr lang="fr-FR" sz="2300" b="1" dirty="0"/>
              <a:t>Thomas Hunt Morgan </a:t>
            </a:r>
            <a:r>
              <a:rPr lang="fr-FR" sz="2000" dirty="0"/>
              <a:t>(chercheur américain – 1866-1945)</a:t>
            </a:r>
            <a:r>
              <a:rPr lang="fr-FR" sz="2300" dirty="0"/>
              <a:t> découvrent les lois de l’hérédité en travaillant sur les petits pois (GM) ou les mouches du vinaigre (THM). En observant des malformations corrélées à des défauts chromosomiques induits THM rejoint les conclusions des biologistes </a:t>
            </a:r>
            <a:r>
              <a:rPr lang="fr-FR" sz="2300" b="1" dirty="0"/>
              <a:t>Theodor Boveri</a:t>
            </a:r>
            <a:r>
              <a:rPr lang="fr-FR" sz="2300" dirty="0"/>
              <a:t> </a:t>
            </a:r>
            <a:r>
              <a:rPr lang="fr-FR" sz="2000" dirty="0"/>
              <a:t>(allemand —1862-1915) </a:t>
            </a:r>
            <a:r>
              <a:rPr lang="fr-FR" sz="2300" dirty="0"/>
              <a:t>et </a:t>
            </a:r>
            <a:r>
              <a:rPr lang="fr-FR" sz="2300" b="1" dirty="0"/>
              <a:t>Walter Sutton </a:t>
            </a:r>
            <a:r>
              <a:rPr lang="fr-FR" sz="2000" dirty="0"/>
              <a:t>(américain — 1877-1916) </a:t>
            </a:r>
            <a:r>
              <a:rPr lang="fr-FR" sz="2300" dirty="0"/>
              <a:t>et propose une théorie chromosomique de l’hérédité permettant d’entrevoir que le développement d’un embryon repose (en grande partie) sur les gènes et leurs produits.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1D23CBB-0DE4-D13D-157C-1F7507B302F1}"/>
              </a:ext>
            </a:extLst>
          </p:cNvPr>
          <p:cNvGrpSpPr/>
          <p:nvPr/>
        </p:nvGrpSpPr>
        <p:grpSpPr>
          <a:xfrm>
            <a:off x="1923894" y="3949080"/>
            <a:ext cx="5296212" cy="2775628"/>
            <a:chOff x="1923392" y="3949080"/>
            <a:chExt cx="5296212" cy="2775628"/>
          </a:xfrm>
        </p:grpSpPr>
        <p:pic>
          <p:nvPicPr>
            <p:cNvPr id="1026" name="Picture 2" descr="Mendel et ses pois (leçon) | Khan Academy">
              <a:extLst>
                <a:ext uri="{FF2B5EF4-FFF2-40B4-BE49-F238E27FC236}">
                  <a16:creationId xmlns:a16="http://schemas.microsoft.com/office/drawing/2014/main" id="{1055EF74-03EC-F6F6-B903-82EBAD936F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r="11111"/>
            <a:stretch>
              <a:fillRect/>
            </a:stretch>
          </p:blipFill>
          <p:spPr bwMode="auto">
            <a:xfrm>
              <a:off x="1923392" y="3949080"/>
              <a:ext cx="1513488" cy="2775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escription de cette image, également commentée ci-après">
              <a:extLst>
                <a:ext uri="{FF2B5EF4-FFF2-40B4-BE49-F238E27FC236}">
                  <a16:creationId xmlns:a16="http://schemas.microsoft.com/office/drawing/2014/main" id="{A0E31733-1509-D004-EC5E-B31C496543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4131689" y="4356615"/>
              <a:ext cx="3087915" cy="1974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8260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75A662C-2351-C02B-A593-5B688FF3C6B4}"/>
              </a:ext>
            </a:extLst>
          </p:cNvPr>
          <p:cNvGrpSpPr/>
          <p:nvPr/>
        </p:nvGrpSpPr>
        <p:grpSpPr>
          <a:xfrm>
            <a:off x="4876767" y="2926250"/>
            <a:ext cx="3947602" cy="3601549"/>
            <a:chOff x="2702424" y="1550280"/>
            <a:chExt cx="5497542" cy="5015619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2"/>
            <a:srcRect l="53185" t="1080" r="20556" b="53086"/>
            <a:stretch/>
          </p:blipFill>
          <p:spPr>
            <a:xfrm>
              <a:off x="2702424" y="1550280"/>
              <a:ext cx="1493869" cy="2164291"/>
            </a:xfrm>
            <a:prstGeom prst="rect">
              <a:avLst/>
            </a:prstGeom>
          </p:spPr>
        </p:pic>
        <p:pic>
          <p:nvPicPr>
            <p:cNvPr id="5" name="Image 4" descr="comparaison-embryon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7628" y="1957916"/>
              <a:ext cx="3952338" cy="4607983"/>
            </a:xfrm>
            <a:prstGeom prst="rect">
              <a:avLst/>
            </a:prstGeom>
          </p:spPr>
        </p:pic>
        <p:cxnSp>
          <p:nvCxnSpPr>
            <p:cNvPr id="7" name="Connecteur droit avec flèche 6"/>
            <p:cNvCxnSpPr>
              <a:cxnSpLocks/>
            </p:cNvCxnSpPr>
            <p:nvPr/>
          </p:nvCxnSpPr>
          <p:spPr>
            <a:xfrm>
              <a:off x="3513666" y="2582333"/>
              <a:ext cx="645586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4233334" y="1957916"/>
              <a:ext cx="3966632" cy="118533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/>
          <a:srcRect l="18287" t="3053" r="53548" b="8251"/>
          <a:stretch/>
        </p:blipFill>
        <p:spPr>
          <a:xfrm>
            <a:off x="7004792" y="1401486"/>
            <a:ext cx="1301374" cy="16150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57A742-65C7-F0D3-5269-C3E172B6C147}"/>
              </a:ext>
            </a:extLst>
          </p:cNvPr>
          <p:cNvSpPr txBox="1"/>
          <p:nvPr/>
        </p:nvSpPr>
        <p:spPr>
          <a:xfrm>
            <a:off x="6868129" y="733452"/>
            <a:ext cx="1427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Karl von Baer</a:t>
            </a:r>
          </a:p>
          <a:p>
            <a:r>
              <a:rPr lang="en-FR" dirty="0"/>
              <a:t>1796-1876</a:t>
            </a:r>
          </a:p>
        </p:txBody>
      </p:sp>
      <p:pic>
        <p:nvPicPr>
          <p:cNvPr id="3" name="Image 6">
            <a:extLst>
              <a:ext uri="{FF2B5EF4-FFF2-40B4-BE49-F238E27FC236}">
                <a16:creationId xmlns:a16="http://schemas.microsoft.com/office/drawing/2014/main" id="{63864847-155C-87C3-B74B-0D840A2A713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4858"/>
          <a:stretch>
            <a:fillRect/>
          </a:stretch>
        </p:blipFill>
        <p:spPr>
          <a:xfrm>
            <a:off x="1396074" y="1300074"/>
            <a:ext cx="1811573" cy="2251288"/>
          </a:xfrm>
          <a:prstGeom prst="rect">
            <a:avLst/>
          </a:prstGeom>
        </p:spPr>
      </p:pic>
      <p:sp>
        <p:nvSpPr>
          <p:cNvPr id="6" name="ZoneTexte 8">
            <a:extLst>
              <a:ext uri="{FF2B5EF4-FFF2-40B4-BE49-F238E27FC236}">
                <a16:creationId xmlns:a16="http://schemas.microsoft.com/office/drawing/2014/main" id="{C43B2599-07AB-600E-BF67-ED10FADFD03F}"/>
              </a:ext>
            </a:extLst>
          </p:cNvPr>
          <p:cNvSpPr txBox="1"/>
          <p:nvPr/>
        </p:nvSpPr>
        <p:spPr>
          <a:xfrm>
            <a:off x="730983" y="671898"/>
            <a:ext cx="31949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/>
              <a:t>Charles Darwin (1809-1882) </a:t>
            </a:r>
            <a:endParaRPr lang="fr-FR" sz="2000" dirty="0"/>
          </a:p>
          <a:p>
            <a:pPr algn="ctr"/>
            <a:r>
              <a:rPr lang="fr-FR" sz="2000" dirty="0"/>
              <a:t>Théorie de l’évolution</a:t>
            </a:r>
          </a:p>
        </p:txBody>
      </p:sp>
      <p:pic>
        <p:nvPicPr>
          <p:cNvPr id="12" name="Image 6">
            <a:extLst>
              <a:ext uri="{FF2B5EF4-FFF2-40B4-BE49-F238E27FC236}">
                <a16:creationId xmlns:a16="http://schemas.microsoft.com/office/drawing/2014/main" id="{FAF33349-BF0B-9705-A3DF-468B9FDC3C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5526"/>
          <a:stretch>
            <a:fillRect/>
          </a:stretch>
        </p:blipFill>
        <p:spPr>
          <a:xfrm>
            <a:off x="730984" y="3551362"/>
            <a:ext cx="3194977" cy="32902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E9F9643-02F5-1F02-274C-06680D068075}"/>
              </a:ext>
            </a:extLst>
          </p:cNvPr>
          <p:cNvSpPr txBox="1"/>
          <p:nvPr/>
        </p:nvSpPr>
        <p:spPr>
          <a:xfrm>
            <a:off x="3706096" y="106320"/>
            <a:ext cx="1731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L’évolution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54A292-6B0B-770B-8CFC-FADDCC05C08B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323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64CBE-C33D-9F8C-C04A-7E84B070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100B1-1BBC-B0A8-8DD7-01D7295D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  <a:solidFill>
            <a:srgbClr val="AF13B1"/>
          </a:solidFill>
        </p:spPr>
        <p:txBody>
          <a:bodyPr>
            <a:noAutofit/>
          </a:bodyPr>
          <a:lstStyle/>
          <a:p>
            <a:r>
              <a:rPr lang="fr-FR" sz="3200" i="1" dirty="0">
                <a:solidFill>
                  <a:schemeClr val="bg1"/>
                </a:solidFill>
                <a:latin typeface="Avenir Medium Oblique" panose="02000503020000020003" pitchFamily="2" charset="0"/>
              </a:rPr>
              <a:t>Unicité du monde vivant</a:t>
            </a:r>
            <a:endParaRPr lang="en-FR" sz="3200" i="1" dirty="0">
              <a:solidFill>
                <a:schemeClr val="bg1"/>
              </a:solidFill>
              <a:latin typeface="Avenir Medium Obliqu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005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83" y="1803400"/>
            <a:ext cx="3185583" cy="3185583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51883" y="5241951"/>
            <a:ext cx="3132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James Watson, Francis Crick </a:t>
            </a:r>
          </a:p>
          <a:p>
            <a:pPr algn="ctr"/>
            <a:r>
              <a:rPr lang="fr-FR" dirty="0"/>
              <a:t>(et </a:t>
            </a:r>
            <a:r>
              <a:rPr lang="fr-FR" dirty="0" err="1"/>
              <a:t>Rosalind</a:t>
            </a:r>
            <a:r>
              <a:rPr lang="fr-FR" dirty="0"/>
              <a:t> Franklin)</a:t>
            </a:r>
          </a:p>
          <a:p>
            <a:pPr algn="ctr"/>
            <a:r>
              <a:rPr lang="fr-FR" dirty="0"/>
              <a:t>La structure de l’ADN</a:t>
            </a:r>
          </a:p>
        </p:txBody>
      </p:sp>
      <p:sp>
        <p:nvSpPr>
          <p:cNvPr id="2" name="ZoneTexte 10">
            <a:extLst>
              <a:ext uri="{FF2B5EF4-FFF2-40B4-BE49-F238E27FC236}">
                <a16:creationId xmlns:a16="http://schemas.microsoft.com/office/drawing/2014/main" id="{958B0CD2-E9FF-D5DC-252B-327459645965}"/>
              </a:ext>
            </a:extLst>
          </p:cNvPr>
          <p:cNvSpPr txBox="1"/>
          <p:nvPr/>
        </p:nvSpPr>
        <p:spPr>
          <a:xfrm>
            <a:off x="4768689" y="4838632"/>
            <a:ext cx="313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L’ARN messager</a:t>
            </a:r>
          </a:p>
        </p:txBody>
      </p:sp>
      <p:pic>
        <p:nvPicPr>
          <p:cNvPr id="3" name="Image 2" descr="jacob monod.jpeg">
            <a:extLst>
              <a:ext uri="{FF2B5EF4-FFF2-40B4-BE49-F238E27FC236}">
                <a16:creationId xmlns:a16="http://schemas.microsoft.com/office/drawing/2014/main" id="{8A3A2AF6-929F-05BE-D36B-BFABB82B7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689" y="1397397"/>
            <a:ext cx="4123428" cy="33502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E1A593-719A-51AF-DE56-2DE70580BD1B}"/>
              </a:ext>
            </a:extLst>
          </p:cNvPr>
          <p:cNvSpPr txBox="1"/>
          <p:nvPr/>
        </p:nvSpPr>
        <p:spPr>
          <a:xfrm>
            <a:off x="914400" y="1153696"/>
            <a:ext cx="1867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2800" dirty="0">
                <a:solidFill>
                  <a:srgbClr val="CFA055"/>
                </a:solidFill>
              </a:rPr>
              <a:t>Nobel 1962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34C24C-0096-D5DE-AC90-99E5D1342BD8}"/>
              </a:ext>
            </a:extLst>
          </p:cNvPr>
          <p:cNvSpPr txBox="1"/>
          <p:nvPr/>
        </p:nvSpPr>
        <p:spPr>
          <a:xfrm>
            <a:off x="-25556" y="106320"/>
            <a:ext cx="9195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Unicité du vivant à toutes les échelles : information génétique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96FC5D-E008-0C34-EA96-1BA66C0E86B5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034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373915" y="4441838"/>
            <a:ext cx="4576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Le code génétique et la synthèse des protéines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b="27003"/>
          <a:stretch/>
        </p:blipFill>
        <p:spPr>
          <a:xfrm>
            <a:off x="519678" y="1516208"/>
            <a:ext cx="4303693" cy="2835249"/>
          </a:xfrm>
          <a:prstGeom prst="rect">
            <a:avLst/>
          </a:prstGeom>
        </p:spPr>
      </p:pic>
      <p:pic>
        <p:nvPicPr>
          <p:cNvPr id="5" name="Image 5" descr="krebs.jpeg">
            <a:extLst>
              <a:ext uri="{FF2B5EF4-FFF2-40B4-BE49-F238E27FC236}">
                <a16:creationId xmlns:a16="http://schemas.microsoft.com/office/drawing/2014/main" id="{B2B78AC8-42DC-5783-BC95-7C69775A1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614" y="2280521"/>
            <a:ext cx="3124873" cy="2700000"/>
          </a:xfrm>
          <a:prstGeom prst="rect">
            <a:avLst/>
          </a:prstGeom>
        </p:spPr>
      </p:pic>
      <p:sp>
        <p:nvSpPr>
          <p:cNvPr id="6" name="ZoneTexte 6">
            <a:extLst>
              <a:ext uri="{FF2B5EF4-FFF2-40B4-BE49-F238E27FC236}">
                <a16:creationId xmlns:a16="http://schemas.microsoft.com/office/drawing/2014/main" id="{CD32E0BD-EE82-4D10-5CEF-29FDA7C39CBD}"/>
              </a:ext>
            </a:extLst>
          </p:cNvPr>
          <p:cNvSpPr txBox="1"/>
          <p:nvPr/>
        </p:nvSpPr>
        <p:spPr>
          <a:xfrm>
            <a:off x="5435600" y="5014017"/>
            <a:ext cx="26041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Les processus métaboliques</a:t>
            </a:r>
          </a:p>
          <a:p>
            <a:pPr algn="ctr"/>
            <a:r>
              <a:rPr lang="fr-FR" sz="1600" dirty="0"/>
              <a:t> (</a:t>
            </a:r>
            <a:r>
              <a:rPr lang="fr-FR" sz="1600" dirty="0" err="1"/>
              <a:t>fabrication+utilisation</a:t>
            </a:r>
            <a:r>
              <a:rPr lang="fr-FR" sz="1600" dirty="0"/>
              <a:t> de l’énergie) sont conservés d’une espèce à l’autre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B9ED44-B56F-148A-43E4-057506EFCCB7}"/>
              </a:ext>
            </a:extLst>
          </p:cNvPr>
          <p:cNvSpPr txBox="1"/>
          <p:nvPr/>
        </p:nvSpPr>
        <p:spPr>
          <a:xfrm>
            <a:off x="2262736" y="106320"/>
            <a:ext cx="4618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Le code génétique et l’énergie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AAB664-E3B1-2238-8F9C-E5721854622C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721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Nurs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027" y="2263753"/>
            <a:ext cx="3262115" cy="2700000"/>
          </a:xfrm>
          <a:prstGeom prst="rect">
            <a:avLst/>
          </a:prstGeom>
        </p:spPr>
      </p:pic>
      <p:pic>
        <p:nvPicPr>
          <p:cNvPr id="5" name="Image 4" descr="palade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2" y="1395177"/>
            <a:ext cx="3223611" cy="27000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219853" y="4132756"/>
            <a:ext cx="2604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Les animaux et les plantes partagent la même organisation intra-cellulaire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449606" y="5015764"/>
            <a:ext cx="26041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Les mécanismes de division cellulaire sont conservés chez les animaux et les plantes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47FB5D-5DCB-BDCB-318E-E3493774155C}"/>
              </a:ext>
            </a:extLst>
          </p:cNvPr>
          <p:cNvSpPr txBox="1"/>
          <p:nvPr/>
        </p:nvSpPr>
        <p:spPr>
          <a:xfrm>
            <a:off x="1532380" y="106320"/>
            <a:ext cx="6079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La structure des cellules et leur division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31FD872-5673-364E-4E92-755A2D4045FA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953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rcRect t="-1" b="77"/>
          <a:stretch>
            <a:fillRect/>
          </a:stretch>
        </p:blipFill>
        <p:spPr>
          <a:xfrm>
            <a:off x="171912" y="768154"/>
            <a:ext cx="3873830" cy="3314741"/>
          </a:xfrm>
          <a:prstGeom prst="rect">
            <a:avLst/>
          </a:prstGeom>
        </p:spPr>
      </p:pic>
      <p:pic>
        <p:nvPicPr>
          <p:cNvPr id="6" name="Image 5" descr="16264_031fly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" r="3381"/>
          <a:stretch/>
        </p:blipFill>
        <p:spPr>
          <a:xfrm>
            <a:off x="4490296" y="661825"/>
            <a:ext cx="4203710" cy="225662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 flipH="1">
            <a:off x="6024407" y="1427764"/>
            <a:ext cx="1135487" cy="4203708"/>
          </a:xfrm>
          <a:prstGeom prst="rect">
            <a:avLst/>
          </a:prstGeom>
        </p:spPr>
      </p:pic>
      <p:cxnSp>
        <p:nvCxnSpPr>
          <p:cNvPr id="9" name="Connecteur droit avec flèche 8"/>
          <p:cNvCxnSpPr>
            <a:cxnSpLocks/>
          </p:cNvCxnSpPr>
          <p:nvPr/>
        </p:nvCxnSpPr>
        <p:spPr>
          <a:xfrm>
            <a:off x="5199321" y="2542567"/>
            <a:ext cx="2647507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241462" y="2320315"/>
            <a:ext cx="722636" cy="369332"/>
          </a:xfrm>
          <a:prstGeom prst="rect">
            <a:avLst/>
          </a:prstGeom>
          <a:solidFill>
            <a:srgbClr val="DBD7B6"/>
          </a:solidFill>
        </p:spPr>
        <p:txBody>
          <a:bodyPr wrap="none" rtlCol="0">
            <a:spAutoFit/>
          </a:bodyPr>
          <a:lstStyle/>
          <a:p>
            <a:r>
              <a:rPr lang="fr-FR" dirty="0"/>
              <a:t>3 mm</a:t>
            </a:r>
          </a:p>
        </p:txBody>
      </p:sp>
      <p:cxnSp>
        <p:nvCxnSpPr>
          <p:cNvPr id="13" name="Connecteur droit avec flèche 12"/>
          <p:cNvCxnSpPr>
            <a:cxnSpLocks/>
          </p:cNvCxnSpPr>
          <p:nvPr/>
        </p:nvCxnSpPr>
        <p:spPr>
          <a:xfrm>
            <a:off x="4490296" y="3929998"/>
            <a:ext cx="420370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230832" y="3707746"/>
            <a:ext cx="722636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2 mm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66C1AA-CA91-2981-672B-87B6A62BD24D}"/>
              </a:ext>
            </a:extLst>
          </p:cNvPr>
          <p:cNvSpPr txBox="1"/>
          <p:nvPr/>
        </p:nvSpPr>
        <p:spPr>
          <a:xfrm>
            <a:off x="1156923" y="106320"/>
            <a:ext cx="6830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Unicité du vivant : la formation des embryons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AB01B15-096F-2E22-B7DD-D8C3E6A864D0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22C3E1CB-164F-BDB8-0311-0A49FC7269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63" y="4483692"/>
            <a:ext cx="3073864" cy="21984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77F7EC1-B63E-1BB9-A894-B863A0DB2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242" y="4575776"/>
            <a:ext cx="3951817" cy="2066547"/>
          </a:xfrm>
          <a:prstGeom prst="rect">
            <a:avLst/>
          </a:prstGeom>
        </p:spPr>
      </p:pic>
      <p:cxnSp>
        <p:nvCxnSpPr>
          <p:cNvPr id="18" name="Connecteur droit avec flèche 12">
            <a:extLst>
              <a:ext uri="{FF2B5EF4-FFF2-40B4-BE49-F238E27FC236}">
                <a16:creationId xmlns:a16="http://schemas.microsoft.com/office/drawing/2014/main" id="{9F5CBCE0-2AC0-CA6A-B088-032234C1F1EF}"/>
              </a:ext>
            </a:extLst>
          </p:cNvPr>
          <p:cNvCxnSpPr>
            <a:cxnSpLocks/>
          </p:cNvCxnSpPr>
          <p:nvPr/>
        </p:nvCxnSpPr>
        <p:spPr>
          <a:xfrm>
            <a:off x="4572000" y="6408957"/>
            <a:ext cx="399605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ZoneTexte 13">
            <a:extLst>
              <a:ext uri="{FF2B5EF4-FFF2-40B4-BE49-F238E27FC236}">
                <a16:creationId xmlns:a16="http://schemas.microsoft.com/office/drawing/2014/main" id="{A07B4A49-A115-62CF-B516-D5309A5A9966}"/>
              </a:ext>
            </a:extLst>
          </p:cNvPr>
          <p:cNvSpPr txBox="1"/>
          <p:nvPr/>
        </p:nvSpPr>
        <p:spPr>
          <a:xfrm>
            <a:off x="6312536" y="6186705"/>
            <a:ext cx="898003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0,4 mm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00B1FB-EC99-D701-E2AA-6B44550BDF00}"/>
              </a:ext>
            </a:extLst>
          </p:cNvPr>
          <p:cNvSpPr txBox="1"/>
          <p:nvPr/>
        </p:nvSpPr>
        <p:spPr>
          <a:xfrm>
            <a:off x="5418816" y="684297"/>
            <a:ext cx="2333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/>
              <a:t>La mouche du vinaigre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7811D9-F293-E8AB-8F79-F1613A144458}"/>
              </a:ext>
            </a:extLst>
          </p:cNvPr>
          <p:cNvSpPr txBox="1"/>
          <p:nvPr/>
        </p:nvSpPr>
        <p:spPr>
          <a:xfrm>
            <a:off x="5888257" y="4278062"/>
            <a:ext cx="142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/>
              <a:t>Le nématode</a:t>
            </a:r>
          </a:p>
        </p:txBody>
      </p:sp>
    </p:spTree>
    <p:extLst>
      <p:ext uri="{BB962C8B-B14F-4D97-AF65-F5344CB8AC3E}">
        <p14:creationId xmlns:p14="http://schemas.microsoft.com/office/powerpoint/2010/main" val="3198030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55911-7872-81B7-6E68-5B5B5A717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2A1D1-E1F0-AAF7-35A6-F3989BA06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  <a:solidFill>
            <a:srgbClr val="AF13B1"/>
          </a:solidFill>
        </p:spPr>
        <p:txBody>
          <a:bodyPr>
            <a:noAutofit/>
          </a:bodyPr>
          <a:lstStyle/>
          <a:p>
            <a:r>
              <a:rPr lang="fr-FR" sz="3200" i="1" dirty="0">
                <a:solidFill>
                  <a:schemeClr val="bg1"/>
                </a:solidFill>
                <a:latin typeface="Avenir Medium Oblique" panose="02000503020000020003" pitchFamily="2" charset="0"/>
              </a:rPr>
              <a:t>Les étapes essentielles du développement d’un embryon</a:t>
            </a:r>
            <a:endParaRPr lang="en-FR" sz="3200" i="1" dirty="0">
              <a:solidFill>
                <a:schemeClr val="bg1"/>
              </a:solidFill>
              <a:latin typeface="Avenir Medium Obliqu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789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50" y="1030902"/>
            <a:ext cx="8369300" cy="55865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E2B97E-829B-76BA-4F1B-E3D9EA46E937}"/>
              </a:ext>
            </a:extLst>
          </p:cNvPr>
          <p:cNvSpPr txBox="1"/>
          <p:nvPr/>
        </p:nvSpPr>
        <p:spPr>
          <a:xfrm>
            <a:off x="552322" y="106320"/>
            <a:ext cx="80394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Développement d’un embryon : analogie avec le plan </a:t>
            </a:r>
          </a:p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d’une maison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09F2BC0-1D5A-0021-C7A1-72D24BF64EAB}"/>
              </a:ext>
            </a:extLst>
          </p:cNvPr>
          <p:cNvCxnSpPr>
            <a:cxnSpLocks/>
          </p:cNvCxnSpPr>
          <p:nvPr/>
        </p:nvCxnSpPr>
        <p:spPr>
          <a:xfrm>
            <a:off x="313363" y="1012314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8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BE1546-1E48-BF19-5305-0A08EF9737F5}"/>
              </a:ext>
            </a:extLst>
          </p:cNvPr>
          <p:cNvSpPr txBox="1"/>
          <p:nvPr/>
        </p:nvSpPr>
        <p:spPr>
          <a:xfrm>
            <a:off x="601567" y="106320"/>
            <a:ext cx="79409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Les grandes étapes dans l’élaboration d’un embryon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E6623B4-A610-B52E-DABF-2F8D925264AF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8709A43-4C54-09D9-BC45-EC0AB4A38E3E}"/>
              </a:ext>
            </a:extLst>
          </p:cNvPr>
          <p:cNvSpPr txBox="1"/>
          <p:nvPr/>
        </p:nvSpPr>
        <p:spPr>
          <a:xfrm>
            <a:off x="194830" y="1330352"/>
            <a:ext cx="6553589" cy="4850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FR" sz="2400" dirty="0">
                <a:latin typeface="Avenir Medium" panose="02000503020000020003" pitchFamily="2" charset="0"/>
              </a:rPr>
              <a:t>1 . </a:t>
            </a:r>
            <a:r>
              <a:rPr lang="en-GB" sz="2400" dirty="0">
                <a:latin typeface="Avenir Medium" panose="02000503020000020003" pitchFamily="2" charset="0"/>
              </a:rPr>
              <a:t>D</a:t>
            </a:r>
            <a:r>
              <a:rPr lang="en-FR" sz="2400" dirty="0">
                <a:latin typeface="Avenir Medium" panose="02000503020000020003" pitchFamily="2" charset="0"/>
              </a:rPr>
              <a:t>e la </a:t>
            </a:r>
            <a:r>
              <a:rPr lang="en-FR" sz="2400" i="1" dirty="0">
                <a:latin typeface="Avenir Medium" panose="02000503020000020003" pitchFamily="2" charset="0"/>
              </a:rPr>
              <a:t>fécondation</a:t>
            </a:r>
            <a:r>
              <a:rPr lang="en-FR" sz="2400" dirty="0">
                <a:latin typeface="Avenir Medium" panose="02000503020000020003" pitchFamily="2" charset="0"/>
              </a:rPr>
              <a:t> aux premières </a:t>
            </a:r>
            <a:r>
              <a:rPr lang="en-FR" sz="2400" i="1" dirty="0">
                <a:latin typeface="Avenir Medium" panose="02000503020000020003" pitchFamily="2" charset="0"/>
              </a:rPr>
              <a:t>divisions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endParaRPr lang="en-FR" sz="2400" i="1" dirty="0">
              <a:latin typeface="Avenir Medium" panose="02000503020000020003" pitchFamily="2" charset="0"/>
            </a:endParaRP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FR" sz="2400" dirty="0">
                <a:latin typeface="Avenir Medium" panose="02000503020000020003" pitchFamily="2" charset="0"/>
              </a:rPr>
              <a:t>2 . </a:t>
            </a:r>
            <a:r>
              <a:rPr lang="en-GB" sz="2400" dirty="0">
                <a:latin typeface="Avenir Medium" panose="02000503020000020003" pitchFamily="2" charset="0"/>
              </a:rPr>
              <a:t>M</a:t>
            </a:r>
            <a:r>
              <a:rPr lang="en-FR" sz="2400" dirty="0">
                <a:latin typeface="Avenir Medium" panose="02000503020000020003" pitchFamily="2" charset="0"/>
              </a:rPr>
              <a:t>ultiples cellules /</a:t>
            </a:r>
            <a:r>
              <a:rPr lang="en-FR" sz="2400" i="1" dirty="0">
                <a:latin typeface="Avenir Medium" panose="02000503020000020003" pitchFamily="2" charset="0"/>
              </a:rPr>
              <a:t>différentes identités </a:t>
            </a:r>
            <a:r>
              <a:rPr lang="en-FR" sz="2400" dirty="0">
                <a:latin typeface="Avenir Medium" panose="02000503020000020003" pitchFamily="2" charset="0"/>
              </a:rPr>
              <a:t>par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FR" sz="2400" dirty="0">
                <a:latin typeface="Avenir Medium" panose="02000503020000020003" pitchFamily="2" charset="0"/>
              </a:rPr>
              <a:t>étapes progressives et différence tête/queue</a:t>
            </a:r>
            <a:endParaRPr lang="en-FR" sz="2400" i="1" dirty="0">
              <a:latin typeface="Avenir Medium" panose="02000503020000020003" pitchFamily="2" charset="0"/>
            </a:endParaRP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FR" sz="2400" dirty="0">
                <a:latin typeface="Avenir Medium" panose="02000503020000020003" pitchFamily="2" charset="0"/>
              </a:rPr>
              <a:t>	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FR" sz="2400" dirty="0">
                <a:latin typeface="Avenir Medium" panose="02000503020000020003" pitchFamily="2" charset="0"/>
              </a:rPr>
              <a:t>3 . Communication, migration et gastrulation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FR" sz="2400" dirty="0">
                <a:latin typeface="Avenir Medium" panose="02000503020000020003" pitchFamily="2" charset="0"/>
              </a:rPr>
              <a:t>		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FR" sz="2400" dirty="0">
                <a:latin typeface="Avenir Medium" panose="02000503020000020003" pitchFamily="2" charset="0"/>
              </a:rPr>
              <a:t>4. Des évènements parfois répétés par vague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endParaRPr lang="en-FR" sz="2400" dirty="0">
              <a:latin typeface="Avenir Medium" panose="02000503020000020003" pitchFamily="2" charset="0"/>
            </a:endParaRP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en-FR" sz="2400" dirty="0">
                <a:latin typeface="Avenir Medium" panose="02000503020000020003" pitchFamily="2" charset="0"/>
              </a:rPr>
              <a:t>5. Organisation (morphogenèse)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46228FF-C98E-63F7-2202-034CAEA95108}"/>
              </a:ext>
            </a:extLst>
          </p:cNvPr>
          <p:cNvGrpSpPr/>
          <p:nvPr/>
        </p:nvGrpSpPr>
        <p:grpSpPr>
          <a:xfrm>
            <a:off x="6679112" y="766308"/>
            <a:ext cx="2328237" cy="1120520"/>
            <a:chOff x="6620933" y="766308"/>
            <a:chExt cx="2328237" cy="112052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F3FEE4B-82FC-0836-E672-351CD2F26F29}"/>
                </a:ext>
              </a:extLst>
            </p:cNvPr>
            <p:cNvSpPr/>
            <p:nvPr/>
          </p:nvSpPr>
          <p:spPr>
            <a:xfrm>
              <a:off x="6620933" y="766308"/>
              <a:ext cx="2328237" cy="11205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A4995E1-3F55-F30B-D1B8-B8587CD50623}"/>
                </a:ext>
              </a:extLst>
            </p:cNvPr>
            <p:cNvSpPr/>
            <p:nvPr/>
          </p:nvSpPr>
          <p:spPr>
            <a:xfrm>
              <a:off x="6652906" y="807157"/>
              <a:ext cx="1130968" cy="1020117"/>
            </a:xfrm>
            <a:custGeom>
              <a:avLst/>
              <a:gdLst>
                <a:gd name="csX0" fmla="*/ 39835 w 1250938"/>
                <a:gd name="csY0" fmla="*/ 390879 h 1020117"/>
                <a:gd name="csX1" fmla="*/ 346813 w 1250938"/>
                <a:gd name="csY1" fmla="*/ 162279 h 1020117"/>
                <a:gd name="csX2" fmla="*/ 928110 w 1250938"/>
                <a:gd name="csY2" fmla="*/ 5524 h 1020117"/>
                <a:gd name="csX3" fmla="*/ 1208673 w 1250938"/>
                <a:gd name="csY3" fmla="*/ 87418 h 1020117"/>
                <a:gd name="csX4" fmla="*/ 1242304 w 1250938"/>
                <a:gd name="csY4" fmla="*/ 562202 h 1020117"/>
                <a:gd name="csX5" fmla="*/ 1163241 w 1250938"/>
                <a:gd name="csY5" fmla="*/ 1004833 h 1020117"/>
                <a:gd name="csX6" fmla="*/ 428979 w 1250938"/>
                <a:gd name="csY6" fmla="*/ 892291 h 1020117"/>
                <a:gd name="csX7" fmla="*/ 46367 w 1250938"/>
                <a:gd name="csY7" fmla="*/ 639073 h 1020117"/>
                <a:gd name="csX8" fmla="*/ 39835 w 1250938"/>
                <a:gd name="csY8" fmla="*/ 390879 h 1020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50938" h="1020117">
                  <a:moveTo>
                    <a:pt x="39835" y="390879"/>
                  </a:moveTo>
                  <a:cubicBezTo>
                    <a:pt x="89909" y="311413"/>
                    <a:pt x="198767" y="226505"/>
                    <a:pt x="346813" y="162279"/>
                  </a:cubicBezTo>
                  <a:cubicBezTo>
                    <a:pt x="494859" y="98053"/>
                    <a:pt x="784467" y="18001"/>
                    <a:pt x="928110" y="5524"/>
                  </a:cubicBezTo>
                  <a:cubicBezTo>
                    <a:pt x="1071753" y="-6953"/>
                    <a:pt x="1156307" y="-5361"/>
                    <a:pt x="1208673" y="87418"/>
                  </a:cubicBezTo>
                  <a:cubicBezTo>
                    <a:pt x="1261039" y="180197"/>
                    <a:pt x="1249876" y="409300"/>
                    <a:pt x="1242304" y="562202"/>
                  </a:cubicBezTo>
                  <a:cubicBezTo>
                    <a:pt x="1234732" y="715104"/>
                    <a:pt x="1298795" y="949818"/>
                    <a:pt x="1163241" y="1004833"/>
                  </a:cubicBezTo>
                  <a:cubicBezTo>
                    <a:pt x="1027687" y="1059848"/>
                    <a:pt x="615125" y="953251"/>
                    <a:pt x="428979" y="892291"/>
                  </a:cubicBezTo>
                  <a:cubicBezTo>
                    <a:pt x="242833" y="831331"/>
                    <a:pt x="111224" y="722642"/>
                    <a:pt x="46367" y="639073"/>
                  </a:cubicBezTo>
                  <a:cubicBezTo>
                    <a:pt x="-18490" y="555504"/>
                    <a:pt x="-10239" y="470345"/>
                    <a:pt x="39835" y="390879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C58E406-6D29-3564-9BFC-59BF313526BD}"/>
                </a:ext>
              </a:extLst>
            </p:cNvPr>
            <p:cNvSpPr/>
            <p:nvPr/>
          </p:nvSpPr>
          <p:spPr>
            <a:xfrm flipH="1">
              <a:off x="7790075" y="807157"/>
              <a:ext cx="1130968" cy="1020117"/>
            </a:xfrm>
            <a:custGeom>
              <a:avLst/>
              <a:gdLst>
                <a:gd name="csX0" fmla="*/ 39835 w 1250938"/>
                <a:gd name="csY0" fmla="*/ 390879 h 1020117"/>
                <a:gd name="csX1" fmla="*/ 346813 w 1250938"/>
                <a:gd name="csY1" fmla="*/ 162279 h 1020117"/>
                <a:gd name="csX2" fmla="*/ 928110 w 1250938"/>
                <a:gd name="csY2" fmla="*/ 5524 h 1020117"/>
                <a:gd name="csX3" fmla="*/ 1208673 w 1250938"/>
                <a:gd name="csY3" fmla="*/ 87418 h 1020117"/>
                <a:gd name="csX4" fmla="*/ 1242304 w 1250938"/>
                <a:gd name="csY4" fmla="*/ 562202 h 1020117"/>
                <a:gd name="csX5" fmla="*/ 1163241 w 1250938"/>
                <a:gd name="csY5" fmla="*/ 1004833 h 1020117"/>
                <a:gd name="csX6" fmla="*/ 428979 w 1250938"/>
                <a:gd name="csY6" fmla="*/ 892291 h 1020117"/>
                <a:gd name="csX7" fmla="*/ 46367 w 1250938"/>
                <a:gd name="csY7" fmla="*/ 639073 h 1020117"/>
                <a:gd name="csX8" fmla="*/ 39835 w 1250938"/>
                <a:gd name="csY8" fmla="*/ 390879 h 1020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50938" h="1020117">
                  <a:moveTo>
                    <a:pt x="39835" y="390879"/>
                  </a:moveTo>
                  <a:cubicBezTo>
                    <a:pt x="89909" y="311413"/>
                    <a:pt x="198767" y="226505"/>
                    <a:pt x="346813" y="162279"/>
                  </a:cubicBezTo>
                  <a:cubicBezTo>
                    <a:pt x="494859" y="98053"/>
                    <a:pt x="784467" y="18001"/>
                    <a:pt x="928110" y="5524"/>
                  </a:cubicBezTo>
                  <a:cubicBezTo>
                    <a:pt x="1071753" y="-6953"/>
                    <a:pt x="1156307" y="-5361"/>
                    <a:pt x="1208673" y="87418"/>
                  </a:cubicBezTo>
                  <a:cubicBezTo>
                    <a:pt x="1261039" y="180197"/>
                    <a:pt x="1249876" y="409300"/>
                    <a:pt x="1242304" y="562202"/>
                  </a:cubicBezTo>
                  <a:cubicBezTo>
                    <a:pt x="1234732" y="715104"/>
                    <a:pt x="1298795" y="949818"/>
                    <a:pt x="1163241" y="1004833"/>
                  </a:cubicBezTo>
                  <a:cubicBezTo>
                    <a:pt x="1027687" y="1059848"/>
                    <a:pt x="615125" y="953251"/>
                    <a:pt x="428979" y="892291"/>
                  </a:cubicBezTo>
                  <a:cubicBezTo>
                    <a:pt x="242833" y="831331"/>
                    <a:pt x="111224" y="722642"/>
                    <a:pt x="46367" y="639073"/>
                  </a:cubicBezTo>
                  <a:cubicBezTo>
                    <a:pt x="-18490" y="555504"/>
                    <a:pt x="-10239" y="470345"/>
                    <a:pt x="39835" y="390879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22858-6CC6-4B1D-9E11-8738FD5F2DEF}"/>
              </a:ext>
            </a:extLst>
          </p:cNvPr>
          <p:cNvGrpSpPr/>
          <p:nvPr/>
        </p:nvGrpSpPr>
        <p:grpSpPr>
          <a:xfrm>
            <a:off x="6679112" y="1984288"/>
            <a:ext cx="2328237" cy="1120520"/>
            <a:chOff x="6698906" y="2484356"/>
            <a:chExt cx="2328237" cy="112052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5B0493C-4931-C99E-42D5-6FE3FFB49022}"/>
                </a:ext>
              </a:extLst>
            </p:cNvPr>
            <p:cNvSpPr/>
            <p:nvPr/>
          </p:nvSpPr>
          <p:spPr>
            <a:xfrm>
              <a:off x="6698906" y="2484356"/>
              <a:ext cx="2328237" cy="11205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1D7A066-4CF6-B107-995A-98B951E873D2}"/>
                </a:ext>
              </a:extLst>
            </p:cNvPr>
            <p:cNvSpPr/>
            <p:nvPr/>
          </p:nvSpPr>
          <p:spPr>
            <a:xfrm>
              <a:off x="6836735" y="2753119"/>
              <a:ext cx="260498" cy="260498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E354C92-4B54-5EAA-5692-1C9839B03F35}"/>
                </a:ext>
              </a:extLst>
            </p:cNvPr>
            <p:cNvSpPr/>
            <p:nvPr/>
          </p:nvSpPr>
          <p:spPr>
            <a:xfrm>
              <a:off x="6759224" y="3013617"/>
              <a:ext cx="260498" cy="260498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7269A1A-58B9-6CCB-AE88-A93337272A3E}"/>
                </a:ext>
              </a:extLst>
            </p:cNvPr>
            <p:cNvSpPr/>
            <p:nvPr/>
          </p:nvSpPr>
          <p:spPr>
            <a:xfrm>
              <a:off x="7083549" y="2633502"/>
              <a:ext cx="260498" cy="260498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2FCBC0D-55AF-17ED-4A10-1CF26CB29D90}"/>
                </a:ext>
              </a:extLst>
            </p:cNvPr>
            <p:cNvSpPr/>
            <p:nvPr/>
          </p:nvSpPr>
          <p:spPr>
            <a:xfrm>
              <a:off x="7339548" y="2555300"/>
              <a:ext cx="260498" cy="260498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860076B-0880-AA7D-0CED-6E130C76274F}"/>
                </a:ext>
              </a:extLst>
            </p:cNvPr>
            <p:cNvSpPr/>
            <p:nvPr/>
          </p:nvSpPr>
          <p:spPr>
            <a:xfrm>
              <a:off x="7026648" y="2957110"/>
              <a:ext cx="260498" cy="260498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544EEBB-2087-EBD7-7F50-F9A00592BC24}"/>
                </a:ext>
              </a:extLst>
            </p:cNvPr>
            <p:cNvSpPr/>
            <p:nvPr/>
          </p:nvSpPr>
          <p:spPr>
            <a:xfrm>
              <a:off x="7273462" y="2826861"/>
              <a:ext cx="260498" cy="260498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5C566D2-4E9E-C979-501A-BA8D918C8FF6}"/>
                </a:ext>
              </a:extLst>
            </p:cNvPr>
            <p:cNvSpPr/>
            <p:nvPr/>
          </p:nvSpPr>
          <p:spPr>
            <a:xfrm>
              <a:off x="7520276" y="2696612"/>
              <a:ext cx="260498" cy="260498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06D3931-2EDA-387F-CC62-70F4CE428A41}"/>
                </a:ext>
              </a:extLst>
            </p:cNvPr>
            <p:cNvSpPr/>
            <p:nvPr/>
          </p:nvSpPr>
          <p:spPr>
            <a:xfrm>
              <a:off x="7051867" y="3217608"/>
              <a:ext cx="260498" cy="260498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6FEC11A-37E9-6556-1BBE-40BFC1FEBB60}"/>
                </a:ext>
              </a:extLst>
            </p:cNvPr>
            <p:cNvSpPr/>
            <p:nvPr/>
          </p:nvSpPr>
          <p:spPr>
            <a:xfrm>
              <a:off x="7291644" y="3087359"/>
              <a:ext cx="260498" cy="260498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92ED047-46B1-1B03-BC99-CC6AA6CEB4F4}"/>
                </a:ext>
              </a:extLst>
            </p:cNvPr>
            <p:cNvSpPr/>
            <p:nvPr/>
          </p:nvSpPr>
          <p:spPr>
            <a:xfrm>
              <a:off x="7531421" y="2957110"/>
              <a:ext cx="260498" cy="260498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01CFC47-8629-5AC5-E602-F7D0E3B00F36}"/>
                </a:ext>
              </a:extLst>
            </p:cNvPr>
            <p:cNvSpPr/>
            <p:nvPr/>
          </p:nvSpPr>
          <p:spPr>
            <a:xfrm>
              <a:off x="7771198" y="2826861"/>
              <a:ext cx="260498" cy="260498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D90D24D-8DF1-640C-091B-76D545EDEABC}"/>
                </a:ext>
              </a:extLst>
            </p:cNvPr>
            <p:cNvSpPr/>
            <p:nvPr/>
          </p:nvSpPr>
          <p:spPr>
            <a:xfrm>
              <a:off x="8010975" y="2696612"/>
              <a:ext cx="260498" cy="260498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B430DD5-09B7-B1DF-1883-DEA16158086D}"/>
                </a:ext>
              </a:extLst>
            </p:cNvPr>
            <p:cNvSpPr/>
            <p:nvPr/>
          </p:nvSpPr>
          <p:spPr>
            <a:xfrm>
              <a:off x="7398426" y="3298751"/>
              <a:ext cx="260498" cy="260498"/>
            </a:xfrm>
            <a:prstGeom prst="ellipse">
              <a:avLst/>
            </a:prstGeom>
            <a:solidFill>
              <a:srgbClr val="00FA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EFA88E3-FBB9-CFC7-8C7C-07B1F6296CAE}"/>
                </a:ext>
              </a:extLst>
            </p:cNvPr>
            <p:cNvSpPr/>
            <p:nvPr/>
          </p:nvSpPr>
          <p:spPr>
            <a:xfrm>
              <a:off x="7659826" y="3202887"/>
              <a:ext cx="260498" cy="260498"/>
            </a:xfrm>
            <a:prstGeom prst="ellipse">
              <a:avLst/>
            </a:prstGeom>
            <a:solidFill>
              <a:srgbClr val="00FA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84A91E3-CA3D-FBE0-41E7-BA8733F00B7C}"/>
                </a:ext>
              </a:extLst>
            </p:cNvPr>
            <p:cNvSpPr/>
            <p:nvPr/>
          </p:nvSpPr>
          <p:spPr>
            <a:xfrm>
              <a:off x="7884719" y="3065057"/>
              <a:ext cx="260498" cy="260498"/>
            </a:xfrm>
            <a:prstGeom prst="ellipse">
              <a:avLst/>
            </a:prstGeom>
            <a:solidFill>
              <a:srgbClr val="00FA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679E4C1-AA1F-C8AA-EF79-E785C34BE2C4}"/>
                </a:ext>
              </a:extLst>
            </p:cNvPr>
            <p:cNvSpPr/>
            <p:nvPr/>
          </p:nvSpPr>
          <p:spPr>
            <a:xfrm>
              <a:off x="8120503" y="2942168"/>
              <a:ext cx="260498" cy="260498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F61B189-63CB-0252-44D7-0BB69E18CBAD}"/>
                </a:ext>
              </a:extLst>
            </p:cNvPr>
            <p:cNvSpPr/>
            <p:nvPr/>
          </p:nvSpPr>
          <p:spPr>
            <a:xfrm>
              <a:off x="8319780" y="2777313"/>
              <a:ext cx="260498" cy="260498"/>
            </a:xfrm>
            <a:prstGeom prst="ellipse">
              <a:avLst/>
            </a:prstGeom>
            <a:solidFill>
              <a:srgbClr val="FF4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83E4D00-0795-C186-A7D8-AEC379B56271}"/>
                </a:ext>
              </a:extLst>
            </p:cNvPr>
            <p:cNvSpPr/>
            <p:nvPr/>
          </p:nvSpPr>
          <p:spPr>
            <a:xfrm>
              <a:off x="7742666" y="2555121"/>
              <a:ext cx="260498" cy="260498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98C4883-72DE-4593-2CB8-64EB88A10223}"/>
                </a:ext>
              </a:extLst>
            </p:cNvPr>
            <p:cNvSpPr/>
            <p:nvPr/>
          </p:nvSpPr>
          <p:spPr>
            <a:xfrm>
              <a:off x="8228329" y="2566363"/>
              <a:ext cx="260498" cy="260498"/>
            </a:xfrm>
            <a:prstGeom prst="ellipse">
              <a:avLst/>
            </a:prstGeom>
            <a:solidFill>
              <a:srgbClr val="FF4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749B13B-6614-EDB8-8F89-8C5897975872}"/>
                </a:ext>
              </a:extLst>
            </p:cNvPr>
            <p:cNvSpPr/>
            <p:nvPr/>
          </p:nvSpPr>
          <p:spPr>
            <a:xfrm>
              <a:off x="7904713" y="3332347"/>
              <a:ext cx="260498" cy="260498"/>
            </a:xfrm>
            <a:prstGeom prst="ellipse">
              <a:avLst/>
            </a:prstGeom>
            <a:solidFill>
              <a:srgbClr val="00FA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2F4EF7E-47BD-6256-F047-483A0F8B62B4}"/>
                </a:ext>
              </a:extLst>
            </p:cNvPr>
            <p:cNvSpPr/>
            <p:nvPr/>
          </p:nvSpPr>
          <p:spPr>
            <a:xfrm>
              <a:off x="8158732" y="3209458"/>
              <a:ext cx="260498" cy="260498"/>
            </a:xfrm>
            <a:prstGeom prst="ellipse">
              <a:avLst/>
            </a:prstGeom>
            <a:solidFill>
              <a:srgbClr val="00FA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6EDF0E0-6961-C896-B5F0-896ACC32C235}"/>
                </a:ext>
              </a:extLst>
            </p:cNvPr>
            <p:cNvSpPr/>
            <p:nvPr/>
          </p:nvSpPr>
          <p:spPr>
            <a:xfrm>
              <a:off x="7983583" y="2516815"/>
              <a:ext cx="260498" cy="260498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9388924-93EF-819F-0FD5-E8C5AF443A20}"/>
                </a:ext>
              </a:extLst>
            </p:cNvPr>
            <p:cNvSpPr/>
            <p:nvPr/>
          </p:nvSpPr>
          <p:spPr>
            <a:xfrm>
              <a:off x="8597018" y="2738491"/>
              <a:ext cx="260498" cy="260498"/>
            </a:xfrm>
            <a:prstGeom prst="ellipse">
              <a:avLst/>
            </a:prstGeom>
            <a:solidFill>
              <a:srgbClr val="FF40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E89818F-89E6-83EC-95F3-426B008F22D9}"/>
                </a:ext>
              </a:extLst>
            </p:cNvPr>
            <p:cNvSpPr/>
            <p:nvPr/>
          </p:nvSpPr>
          <p:spPr>
            <a:xfrm>
              <a:off x="8727267" y="2982869"/>
              <a:ext cx="260498" cy="26049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06FAD090-7DD8-0284-73E7-42DBA38BB183}"/>
              </a:ext>
            </a:extLst>
          </p:cNvPr>
          <p:cNvSpPr/>
          <p:nvPr/>
        </p:nvSpPr>
        <p:spPr>
          <a:xfrm>
            <a:off x="6679112" y="3250569"/>
            <a:ext cx="2328237" cy="112052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2" name="Triangle 41">
            <a:extLst>
              <a:ext uri="{FF2B5EF4-FFF2-40B4-BE49-F238E27FC236}">
                <a16:creationId xmlns:a16="http://schemas.microsoft.com/office/drawing/2014/main" id="{E2D398F0-BD13-7DF3-BD9F-1C012FF17A4D}"/>
              </a:ext>
            </a:extLst>
          </p:cNvPr>
          <p:cNvSpPr/>
          <p:nvPr/>
        </p:nvSpPr>
        <p:spPr>
          <a:xfrm rot="5400000">
            <a:off x="6858016" y="3635296"/>
            <a:ext cx="585158" cy="386862"/>
          </a:xfrm>
          <a:prstGeom prst="triangle">
            <a:avLst/>
          </a:prstGeom>
          <a:gradFill>
            <a:gsLst>
              <a:gs pos="0">
                <a:srgbClr val="0432FF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3" name="Triangle 42">
            <a:extLst>
              <a:ext uri="{FF2B5EF4-FFF2-40B4-BE49-F238E27FC236}">
                <a16:creationId xmlns:a16="http://schemas.microsoft.com/office/drawing/2014/main" id="{4F5A2C03-2ECF-7790-088F-F9059EB58933}"/>
              </a:ext>
            </a:extLst>
          </p:cNvPr>
          <p:cNvSpPr/>
          <p:nvPr/>
        </p:nvSpPr>
        <p:spPr>
          <a:xfrm rot="16200000" flipH="1">
            <a:off x="8160150" y="3617398"/>
            <a:ext cx="585158" cy="386862"/>
          </a:xfrm>
          <a:prstGeom prst="triangle">
            <a:avLst/>
          </a:prstGeom>
          <a:gradFill>
            <a:gsLst>
              <a:gs pos="0">
                <a:srgbClr val="FF0000"/>
              </a:gs>
              <a:gs pos="100000">
                <a:schemeClr val="bg1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5FD372A-3302-DFAB-12EB-4BDEF7D0E1D9}"/>
              </a:ext>
            </a:extLst>
          </p:cNvPr>
          <p:cNvGrpSpPr/>
          <p:nvPr/>
        </p:nvGrpSpPr>
        <p:grpSpPr>
          <a:xfrm>
            <a:off x="6679112" y="4454672"/>
            <a:ext cx="2328237" cy="1120520"/>
            <a:chOff x="6737291" y="4454672"/>
            <a:chExt cx="2328237" cy="112052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7170F4E-AFE0-EB86-6939-D3926AE05E2D}"/>
                </a:ext>
              </a:extLst>
            </p:cNvPr>
            <p:cNvSpPr/>
            <p:nvPr/>
          </p:nvSpPr>
          <p:spPr>
            <a:xfrm>
              <a:off x="6737291" y="4454672"/>
              <a:ext cx="2328237" cy="11205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3B5CC86-5FF4-E6B8-0DD5-7D99086CB66C}"/>
                </a:ext>
              </a:extLst>
            </p:cNvPr>
            <p:cNvGrpSpPr/>
            <p:nvPr/>
          </p:nvGrpSpPr>
          <p:grpSpPr>
            <a:xfrm>
              <a:off x="7219429" y="4640581"/>
              <a:ext cx="1363961" cy="628053"/>
              <a:chOff x="7206792" y="4656916"/>
              <a:chExt cx="1363961" cy="628053"/>
            </a:xfrm>
          </p:grpSpPr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220FB3F9-B4E5-DC04-376F-931EC47DE8B7}"/>
                  </a:ext>
                </a:extLst>
              </p:cNvPr>
              <p:cNvSpPr/>
              <p:nvPr/>
            </p:nvSpPr>
            <p:spPr>
              <a:xfrm>
                <a:off x="7206792" y="4656916"/>
                <a:ext cx="635971" cy="605032"/>
              </a:xfrm>
              <a:custGeom>
                <a:avLst/>
                <a:gdLst>
                  <a:gd name="csX0" fmla="*/ 0 w 635971"/>
                  <a:gd name="csY0" fmla="*/ 574959 h 605032"/>
                  <a:gd name="csX1" fmla="*/ 187339 w 635971"/>
                  <a:gd name="csY1" fmla="*/ 400539 h 605032"/>
                  <a:gd name="csX2" fmla="*/ 290700 w 635971"/>
                  <a:gd name="csY2" fmla="*/ 20 h 605032"/>
                  <a:gd name="csX3" fmla="*/ 379919 w 635971"/>
                  <a:gd name="csY3" fmla="*/ 418005 h 605032"/>
                  <a:gd name="csX4" fmla="*/ 529552 w 635971"/>
                  <a:gd name="csY4" fmla="*/ 579146 h 605032"/>
                  <a:gd name="csX5" fmla="*/ 635721 w 635971"/>
                  <a:gd name="csY5" fmla="*/ 604875 h 6050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635971" h="605032" extrusionOk="0">
                    <a:moveTo>
                      <a:pt x="0" y="574959"/>
                    </a:moveTo>
                    <a:cubicBezTo>
                      <a:pt x="106368" y="561239"/>
                      <a:pt x="138465" y="500051"/>
                      <a:pt x="187339" y="400539"/>
                    </a:cubicBezTo>
                    <a:cubicBezTo>
                      <a:pt x="236510" y="305965"/>
                      <a:pt x="257739" y="-9178"/>
                      <a:pt x="290700" y="20"/>
                    </a:cubicBezTo>
                    <a:cubicBezTo>
                      <a:pt x="297587" y="7558"/>
                      <a:pt x="334835" y="323372"/>
                      <a:pt x="379919" y="418005"/>
                    </a:cubicBezTo>
                    <a:cubicBezTo>
                      <a:pt x="421140" y="519596"/>
                      <a:pt x="502813" y="566292"/>
                      <a:pt x="529552" y="579146"/>
                    </a:cubicBezTo>
                    <a:cubicBezTo>
                      <a:pt x="562090" y="602435"/>
                      <a:pt x="641737" y="606672"/>
                      <a:pt x="635721" y="604875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2594157703">
                      <a:custGeom>
                        <a:avLst/>
                        <a:gdLst>
                          <a:gd name="csX0" fmla="*/ 0 w 464022"/>
                          <a:gd name="csY0" fmla="*/ 419507 h 441449"/>
                          <a:gd name="csX1" fmla="*/ 136688 w 464022"/>
                          <a:gd name="csY1" fmla="*/ 292245 h 441449"/>
                          <a:gd name="csX2" fmla="*/ 212103 w 464022"/>
                          <a:gd name="csY2" fmla="*/ 15 h 441449"/>
                          <a:gd name="csX3" fmla="*/ 277200 w 464022"/>
                          <a:gd name="csY3" fmla="*/ 304989 h 441449"/>
                          <a:gd name="csX4" fmla="*/ 386376 w 464022"/>
                          <a:gd name="csY4" fmla="*/ 422562 h 441449"/>
                          <a:gd name="csX5" fmla="*/ 463840 w 464022"/>
                          <a:gd name="csY5" fmla="*/ 441335 h 441449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</a:cxnLst>
                        <a:rect l="l" t="t" r="r" b="b"/>
                        <a:pathLst>
                          <a:path w="464022" h="441449">
                            <a:moveTo>
                              <a:pt x="0" y="419507"/>
                            </a:moveTo>
                            <a:cubicBezTo>
                              <a:pt x="85059" y="401150"/>
                              <a:pt x="101338" y="362160"/>
                              <a:pt x="136688" y="292245"/>
                            </a:cubicBezTo>
                            <a:cubicBezTo>
                              <a:pt x="172038" y="222330"/>
                              <a:pt x="188684" y="-2109"/>
                              <a:pt x="212103" y="15"/>
                            </a:cubicBezTo>
                            <a:cubicBezTo>
                              <a:pt x="235522" y="2139"/>
                              <a:pt x="248155" y="234565"/>
                              <a:pt x="277200" y="304989"/>
                            </a:cubicBezTo>
                            <a:cubicBezTo>
                              <a:pt x="306245" y="375413"/>
                              <a:pt x="365951" y="412350"/>
                              <a:pt x="386376" y="422562"/>
                            </a:cubicBezTo>
                            <a:cubicBezTo>
                              <a:pt x="410103" y="440502"/>
                              <a:pt x="467673" y="441971"/>
                              <a:pt x="463840" y="44133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8BDE7890-3150-1ADB-FC6B-9BC614D4139A}"/>
                  </a:ext>
                </a:extLst>
              </p:cNvPr>
              <p:cNvSpPr/>
              <p:nvPr/>
            </p:nvSpPr>
            <p:spPr>
              <a:xfrm>
                <a:off x="7844740" y="4685615"/>
                <a:ext cx="726013" cy="599354"/>
              </a:xfrm>
              <a:custGeom>
                <a:avLst/>
                <a:gdLst>
                  <a:gd name="csX0" fmla="*/ 0 w 726013"/>
                  <a:gd name="csY0" fmla="*/ 579654 h 599354"/>
                  <a:gd name="csX1" fmla="*/ 215618 w 726013"/>
                  <a:gd name="csY1" fmla="*/ 424088 h 599354"/>
                  <a:gd name="csX2" fmla="*/ 323693 w 726013"/>
                  <a:gd name="csY2" fmla="*/ 2 h 599354"/>
                  <a:gd name="csX3" fmla="*/ 412913 w 726013"/>
                  <a:gd name="csY3" fmla="*/ 417987 h 599354"/>
                  <a:gd name="csX4" fmla="*/ 562546 w 726013"/>
                  <a:gd name="csY4" fmla="*/ 579128 h 599354"/>
                  <a:gd name="csX5" fmla="*/ 725864 w 726013"/>
                  <a:gd name="csY5" fmla="*/ 598508 h 5993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726013" h="599354" extrusionOk="0">
                    <a:moveTo>
                      <a:pt x="0" y="579654"/>
                    </a:moveTo>
                    <a:cubicBezTo>
                      <a:pt x="111243" y="551204"/>
                      <a:pt x="147743" y="525922"/>
                      <a:pt x="215618" y="424088"/>
                    </a:cubicBezTo>
                    <a:cubicBezTo>
                      <a:pt x="272471" y="328091"/>
                      <a:pt x="281570" y="1313"/>
                      <a:pt x="323693" y="2"/>
                    </a:cubicBezTo>
                    <a:cubicBezTo>
                      <a:pt x="344138" y="11131"/>
                      <a:pt x="370597" y="335330"/>
                      <a:pt x="412913" y="417987"/>
                    </a:cubicBezTo>
                    <a:cubicBezTo>
                      <a:pt x="450822" y="513469"/>
                      <a:pt x="539648" y="567567"/>
                      <a:pt x="562546" y="579128"/>
                    </a:cubicBezTo>
                    <a:cubicBezTo>
                      <a:pt x="596372" y="603871"/>
                      <a:pt x="731777" y="598024"/>
                      <a:pt x="725864" y="598508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529719"/>
                          <a:gd name="csY0" fmla="*/ 422933 h 437306"/>
                          <a:gd name="csX1" fmla="*/ 157321 w 529719"/>
                          <a:gd name="csY1" fmla="*/ 309427 h 437306"/>
                          <a:gd name="csX2" fmla="*/ 236176 w 529719"/>
                          <a:gd name="csY2" fmla="*/ 2 h 437306"/>
                          <a:gd name="csX3" fmla="*/ 301273 w 529719"/>
                          <a:gd name="csY3" fmla="*/ 304976 h 437306"/>
                          <a:gd name="csX4" fmla="*/ 410449 w 529719"/>
                          <a:gd name="csY4" fmla="*/ 422549 h 437306"/>
                          <a:gd name="csX5" fmla="*/ 529611 w 529719"/>
                          <a:gd name="csY5" fmla="*/ 436689 h 437306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</a:cxnLst>
                        <a:rect l="l" t="t" r="r" b="b"/>
                        <a:pathLst>
                          <a:path w="529719" h="437306">
                            <a:moveTo>
                              <a:pt x="0" y="422933"/>
                            </a:moveTo>
                            <a:cubicBezTo>
                              <a:pt x="85059" y="404576"/>
                              <a:pt x="117958" y="379915"/>
                              <a:pt x="157321" y="309427"/>
                            </a:cubicBezTo>
                            <a:cubicBezTo>
                              <a:pt x="196684" y="238939"/>
                              <a:pt x="212184" y="744"/>
                              <a:pt x="236176" y="2"/>
                            </a:cubicBezTo>
                            <a:cubicBezTo>
                              <a:pt x="260168" y="-740"/>
                              <a:pt x="272228" y="234552"/>
                              <a:pt x="301273" y="304976"/>
                            </a:cubicBezTo>
                            <a:cubicBezTo>
                              <a:pt x="330318" y="375400"/>
                              <a:pt x="390024" y="412337"/>
                              <a:pt x="410449" y="422549"/>
                            </a:cubicBezTo>
                            <a:cubicBezTo>
                              <a:pt x="434176" y="440489"/>
                              <a:pt x="533444" y="437325"/>
                              <a:pt x="529611" y="436689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</p:grpSp>
      </p:grpSp>
      <p:pic>
        <p:nvPicPr>
          <p:cNvPr id="50" name="Picture 49" descr="conception illustration de une Beau homme habillé soigneusement avec une  gros sourire, portant une longue coton chemise et pantalon, et formel  chaussures. 50591779 Art vectoriel chez Vecteezy">
            <a:extLst>
              <a:ext uri="{FF2B5EF4-FFF2-40B4-BE49-F238E27FC236}">
                <a16:creationId xmlns:a16="http://schemas.microsoft.com/office/drawing/2014/main" id="{27F333B5-B7EE-078F-9915-C81403754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902" y="5691132"/>
            <a:ext cx="1074656" cy="107465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3E69766-0E65-25DD-3F62-2044D512EA53}"/>
              </a:ext>
            </a:extLst>
          </p:cNvPr>
          <p:cNvGrpSpPr/>
          <p:nvPr/>
        </p:nvGrpSpPr>
        <p:grpSpPr>
          <a:xfrm>
            <a:off x="7154920" y="3253722"/>
            <a:ext cx="1114609" cy="738664"/>
            <a:chOff x="6163376" y="2505075"/>
            <a:chExt cx="1114609" cy="73866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3D4D728-9529-0AD6-7DCD-2BAB3C96D5DF}"/>
                </a:ext>
              </a:extLst>
            </p:cNvPr>
            <p:cNvGrpSpPr/>
            <p:nvPr/>
          </p:nvGrpSpPr>
          <p:grpSpPr>
            <a:xfrm>
              <a:off x="6163376" y="2681154"/>
              <a:ext cx="414713" cy="396879"/>
              <a:chOff x="6312805" y="2666996"/>
              <a:chExt cx="765911" cy="732975"/>
            </a:xfrm>
          </p:grpSpPr>
          <p:sp>
            <p:nvSpPr>
              <p:cNvPr id="39" name="Arc 38">
                <a:extLst>
                  <a:ext uri="{FF2B5EF4-FFF2-40B4-BE49-F238E27FC236}">
                    <a16:creationId xmlns:a16="http://schemas.microsoft.com/office/drawing/2014/main" id="{A107607C-6D7A-2E11-BCDF-139AE7AF5487}"/>
                  </a:ext>
                </a:extLst>
              </p:cNvPr>
              <p:cNvSpPr/>
              <p:nvPr/>
            </p:nvSpPr>
            <p:spPr>
              <a:xfrm rot="16200000">
                <a:off x="6327561" y="2853411"/>
                <a:ext cx="339994" cy="357777"/>
              </a:xfrm>
              <a:prstGeom prst="arc">
                <a:avLst>
                  <a:gd name="adj1" fmla="val 10851439"/>
                  <a:gd name="adj2" fmla="val 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FR" dirty="0"/>
              </a:p>
            </p:txBody>
          </p:sp>
          <p:sp>
            <p:nvSpPr>
              <p:cNvPr id="40" name="Arc 39">
                <a:extLst>
                  <a:ext uri="{FF2B5EF4-FFF2-40B4-BE49-F238E27FC236}">
                    <a16:creationId xmlns:a16="http://schemas.microsoft.com/office/drawing/2014/main" id="{F355BEEA-A71A-F4CB-7D3E-7F4AC6AE6C65}"/>
                  </a:ext>
                </a:extLst>
              </p:cNvPr>
              <p:cNvSpPr/>
              <p:nvPr/>
            </p:nvSpPr>
            <p:spPr>
              <a:xfrm rot="5400000" flipH="1">
                <a:off x="6509010" y="2847736"/>
                <a:ext cx="730602" cy="369125"/>
              </a:xfrm>
              <a:prstGeom prst="arc">
                <a:avLst>
                  <a:gd name="adj1" fmla="val 10899945"/>
                  <a:gd name="adj2" fmla="val 0"/>
                </a:avLst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CBC9D60A-AB26-1D59-0659-7995327E5BC6}"/>
                  </a:ext>
                </a:extLst>
              </p:cNvPr>
              <p:cNvSpPr/>
              <p:nvPr/>
            </p:nvSpPr>
            <p:spPr>
              <a:xfrm>
                <a:off x="6487886" y="2666996"/>
                <a:ext cx="381000" cy="732975"/>
              </a:xfrm>
              <a:custGeom>
                <a:avLst/>
                <a:gdLst>
                  <a:gd name="csX0" fmla="*/ 0 w 381000"/>
                  <a:gd name="csY0" fmla="*/ 195942 h 729342"/>
                  <a:gd name="csX1" fmla="*/ 0 w 381000"/>
                  <a:gd name="csY1" fmla="*/ 537028 h 729342"/>
                  <a:gd name="csX2" fmla="*/ 381000 w 381000"/>
                  <a:gd name="csY2" fmla="*/ 729342 h 729342"/>
                  <a:gd name="csX3" fmla="*/ 244928 w 381000"/>
                  <a:gd name="csY3" fmla="*/ 539295 h 729342"/>
                  <a:gd name="csX4" fmla="*/ 225878 w 381000"/>
                  <a:gd name="csY4" fmla="*/ 254000 h 729342"/>
                  <a:gd name="csX5" fmla="*/ 370114 w 381000"/>
                  <a:gd name="csY5" fmla="*/ 0 h 729342"/>
                  <a:gd name="csX6" fmla="*/ 0 w 381000"/>
                  <a:gd name="csY6" fmla="*/ 195942 h 7293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81000" h="729342">
                    <a:moveTo>
                      <a:pt x="0" y="195942"/>
                    </a:moveTo>
                    <a:lnTo>
                      <a:pt x="0" y="537028"/>
                    </a:lnTo>
                    <a:lnTo>
                      <a:pt x="381000" y="729342"/>
                    </a:lnTo>
                    <a:cubicBezTo>
                      <a:pt x="278493" y="653293"/>
                      <a:pt x="283935" y="669319"/>
                      <a:pt x="244928" y="539295"/>
                    </a:cubicBezTo>
                    <a:lnTo>
                      <a:pt x="225878" y="254000"/>
                    </a:lnTo>
                    <a:cubicBezTo>
                      <a:pt x="263373" y="71967"/>
                      <a:pt x="281819" y="86783"/>
                      <a:pt x="370114" y="0"/>
                    </a:cubicBezTo>
                    <a:lnTo>
                      <a:pt x="0" y="195942"/>
                    </a:ln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dirty="0"/>
              </a:p>
            </p:txBody>
          </p:sp>
          <p:sp>
            <p:nvSpPr>
              <p:cNvPr id="52" name="Arc 51">
                <a:extLst>
                  <a:ext uri="{FF2B5EF4-FFF2-40B4-BE49-F238E27FC236}">
                    <a16:creationId xmlns:a16="http://schemas.microsoft.com/office/drawing/2014/main" id="{1E712C9C-9FB9-C29E-B03F-F3347B284D98}"/>
                  </a:ext>
                </a:extLst>
              </p:cNvPr>
              <p:cNvSpPr/>
              <p:nvPr/>
            </p:nvSpPr>
            <p:spPr>
              <a:xfrm rot="16200000">
                <a:off x="6321697" y="2853411"/>
                <a:ext cx="339993" cy="357777"/>
              </a:xfrm>
              <a:prstGeom prst="arc">
                <a:avLst>
                  <a:gd name="adj1" fmla="val 10851439"/>
                  <a:gd name="adj2" fmla="val 0"/>
                </a:avLst>
              </a:prstGeom>
              <a:noFill/>
              <a:ln>
                <a:solidFill>
                  <a:srgbClr val="4E81B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FR" dirty="0"/>
              </a:p>
            </p:txBody>
          </p:sp>
          <p:sp>
            <p:nvSpPr>
              <p:cNvPr id="53" name="Arc 52">
                <a:extLst>
                  <a:ext uri="{FF2B5EF4-FFF2-40B4-BE49-F238E27FC236}">
                    <a16:creationId xmlns:a16="http://schemas.microsoft.com/office/drawing/2014/main" id="{7D53B997-2A5D-51A9-1823-0F90A82674CF}"/>
                  </a:ext>
                </a:extLst>
              </p:cNvPr>
              <p:cNvSpPr/>
              <p:nvPr/>
            </p:nvSpPr>
            <p:spPr>
              <a:xfrm rot="16200000">
                <a:off x="6528853" y="2847737"/>
                <a:ext cx="730602" cy="369125"/>
              </a:xfrm>
              <a:prstGeom prst="arc">
                <a:avLst>
                  <a:gd name="adj1" fmla="val 10901942"/>
                  <a:gd name="adj2" fmla="val 0"/>
                </a:avLst>
              </a:prstGeom>
              <a:no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2AF32CE-0F70-0C1F-AF37-9A5BD9246A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85832" y="2666998"/>
                <a:ext cx="376751" cy="195306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2C163499-3C27-9079-F541-B676C726EA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83287" y="3202281"/>
                <a:ext cx="388322" cy="19469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Smiley Face 36">
              <a:extLst>
                <a:ext uri="{FF2B5EF4-FFF2-40B4-BE49-F238E27FC236}">
                  <a16:creationId xmlns:a16="http://schemas.microsoft.com/office/drawing/2014/main" id="{74E9C7C3-7575-3441-2E97-26795D9285A6}"/>
                </a:ext>
              </a:extLst>
            </p:cNvPr>
            <p:cNvSpPr/>
            <p:nvPr/>
          </p:nvSpPr>
          <p:spPr>
            <a:xfrm>
              <a:off x="6596659" y="2608995"/>
              <a:ext cx="387998" cy="361995"/>
            </a:xfrm>
            <a:prstGeom prst="smileyFac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D2F16E1-1C7C-7A5F-F8C1-A1E6D72DA5AB}"/>
                </a:ext>
              </a:extLst>
            </p:cNvPr>
            <p:cNvSpPr txBox="1"/>
            <p:nvPr/>
          </p:nvSpPr>
          <p:spPr>
            <a:xfrm>
              <a:off x="6562725" y="2505075"/>
              <a:ext cx="715260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FR" sz="1050" dirty="0"/>
                <a:t>Hello !</a:t>
              </a:r>
            </a:p>
            <a:p>
              <a:endParaRPr lang="en-FR" sz="1050" dirty="0"/>
            </a:p>
            <a:p>
              <a:r>
                <a:rPr lang="en-FR" sz="1050" dirty="0"/>
                <a:t>Change</a:t>
              </a:r>
            </a:p>
            <a:p>
              <a:r>
                <a:rPr lang="en-GB" sz="1050" dirty="0"/>
                <a:t>d</a:t>
              </a:r>
              <a:r>
                <a:rPr lang="en-FR" sz="1050" dirty="0"/>
                <a:t>’identité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5417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662FC-0E62-2DCB-D700-AC36ADF7D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830CEC-96E1-0302-161D-A80C62D3D31D}"/>
              </a:ext>
            </a:extLst>
          </p:cNvPr>
          <p:cNvSpPr txBox="1"/>
          <p:nvPr/>
        </p:nvSpPr>
        <p:spPr>
          <a:xfrm>
            <a:off x="72574" y="106320"/>
            <a:ext cx="8998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Quelques grands principes dans l’élaboration d’un embryon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7CEBE8A-FEC1-F8F1-8BE1-9440079006C3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906F5012-9F3B-6564-74C9-CDDE520E5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81" y="982892"/>
            <a:ext cx="8637056" cy="5511725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D220348-781E-53A1-BB23-D390AA77B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803" y="733460"/>
            <a:ext cx="2240053" cy="14321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BFCDCC-6B81-1633-7B94-4244D94271CD}"/>
              </a:ext>
            </a:extLst>
          </p:cNvPr>
          <p:cNvSpPr txBox="1"/>
          <p:nvPr/>
        </p:nvSpPr>
        <p:spPr>
          <a:xfrm>
            <a:off x="387077" y="1379967"/>
            <a:ext cx="138621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FR" sz="2400" b="1" dirty="0">
                <a:latin typeface="Avenir Book" panose="02000503020000020003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affectant</a:t>
            </a:r>
          </a:p>
        </p:txBody>
      </p:sp>
    </p:spTree>
    <p:extLst>
      <p:ext uri="{BB962C8B-B14F-4D97-AF65-F5344CB8AC3E}">
        <p14:creationId xmlns:p14="http://schemas.microsoft.com/office/powerpoint/2010/main" val="4221585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C9144-F287-F239-5E7D-8D047D72B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0526"/>
            <a:ext cx="8229600" cy="864052"/>
          </a:xfrm>
          <a:solidFill>
            <a:srgbClr val="FE1DFF"/>
          </a:solidFill>
        </p:spPr>
        <p:txBody>
          <a:bodyPr>
            <a:normAutofit/>
          </a:bodyPr>
          <a:lstStyle/>
          <a:p>
            <a:r>
              <a:rPr lang="en-FR" sz="3600" b="1" i="1" dirty="0">
                <a:solidFill>
                  <a:schemeClr val="bg1"/>
                </a:solidFill>
                <a:latin typeface="Avenir Heavy Oblique" panose="02000503020000020003" pitchFamily="2" charset="0"/>
              </a:rPr>
              <a:t>Fécondation et première division</a:t>
            </a:r>
          </a:p>
        </p:txBody>
      </p:sp>
      <p:pic>
        <p:nvPicPr>
          <p:cNvPr id="4" name="Picture 3" descr="Lignee De Gametes – GAMÈTES – DBQZP">
            <a:extLst>
              <a:ext uri="{FF2B5EF4-FFF2-40B4-BE49-F238E27FC236}">
                <a16:creationId xmlns:a16="http://schemas.microsoft.com/office/drawing/2014/main" id="{BF207BDF-32D7-E2AD-3305-779D1670B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37" y="1192313"/>
            <a:ext cx="3009900" cy="22479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51CF03D-4A1B-38F5-ADA8-F51F48E2234B}"/>
              </a:ext>
            </a:extLst>
          </p:cNvPr>
          <p:cNvGrpSpPr/>
          <p:nvPr/>
        </p:nvGrpSpPr>
        <p:grpSpPr>
          <a:xfrm>
            <a:off x="5169340" y="5118608"/>
            <a:ext cx="3499482" cy="1684210"/>
            <a:chOff x="6620933" y="766308"/>
            <a:chExt cx="2328237" cy="112052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0CB85A8-A44B-D4B2-098A-EBF51BA30C3D}"/>
                </a:ext>
              </a:extLst>
            </p:cNvPr>
            <p:cNvSpPr/>
            <p:nvPr/>
          </p:nvSpPr>
          <p:spPr>
            <a:xfrm>
              <a:off x="6620933" y="766308"/>
              <a:ext cx="2328237" cy="11205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DE3FE17-C903-A4EC-7137-7D14F4028CBA}"/>
                </a:ext>
              </a:extLst>
            </p:cNvPr>
            <p:cNvSpPr/>
            <p:nvPr/>
          </p:nvSpPr>
          <p:spPr>
            <a:xfrm>
              <a:off x="6652906" y="807157"/>
              <a:ext cx="1130968" cy="1020117"/>
            </a:xfrm>
            <a:custGeom>
              <a:avLst/>
              <a:gdLst>
                <a:gd name="csX0" fmla="*/ 39835 w 1250938"/>
                <a:gd name="csY0" fmla="*/ 390879 h 1020117"/>
                <a:gd name="csX1" fmla="*/ 346813 w 1250938"/>
                <a:gd name="csY1" fmla="*/ 162279 h 1020117"/>
                <a:gd name="csX2" fmla="*/ 928110 w 1250938"/>
                <a:gd name="csY2" fmla="*/ 5524 h 1020117"/>
                <a:gd name="csX3" fmla="*/ 1208673 w 1250938"/>
                <a:gd name="csY3" fmla="*/ 87418 h 1020117"/>
                <a:gd name="csX4" fmla="*/ 1242304 w 1250938"/>
                <a:gd name="csY4" fmla="*/ 562202 h 1020117"/>
                <a:gd name="csX5" fmla="*/ 1163241 w 1250938"/>
                <a:gd name="csY5" fmla="*/ 1004833 h 1020117"/>
                <a:gd name="csX6" fmla="*/ 428979 w 1250938"/>
                <a:gd name="csY6" fmla="*/ 892291 h 1020117"/>
                <a:gd name="csX7" fmla="*/ 46367 w 1250938"/>
                <a:gd name="csY7" fmla="*/ 639073 h 1020117"/>
                <a:gd name="csX8" fmla="*/ 39835 w 1250938"/>
                <a:gd name="csY8" fmla="*/ 390879 h 1020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50938" h="1020117">
                  <a:moveTo>
                    <a:pt x="39835" y="390879"/>
                  </a:moveTo>
                  <a:cubicBezTo>
                    <a:pt x="89909" y="311413"/>
                    <a:pt x="198767" y="226505"/>
                    <a:pt x="346813" y="162279"/>
                  </a:cubicBezTo>
                  <a:cubicBezTo>
                    <a:pt x="494859" y="98053"/>
                    <a:pt x="784467" y="18001"/>
                    <a:pt x="928110" y="5524"/>
                  </a:cubicBezTo>
                  <a:cubicBezTo>
                    <a:pt x="1071753" y="-6953"/>
                    <a:pt x="1156307" y="-5361"/>
                    <a:pt x="1208673" y="87418"/>
                  </a:cubicBezTo>
                  <a:cubicBezTo>
                    <a:pt x="1261039" y="180197"/>
                    <a:pt x="1249876" y="409300"/>
                    <a:pt x="1242304" y="562202"/>
                  </a:cubicBezTo>
                  <a:cubicBezTo>
                    <a:pt x="1234732" y="715104"/>
                    <a:pt x="1298795" y="949818"/>
                    <a:pt x="1163241" y="1004833"/>
                  </a:cubicBezTo>
                  <a:cubicBezTo>
                    <a:pt x="1027687" y="1059848"/>
                    <a:pt x="615125" y="953251"/>
                    <a:pt x="428979" y="892291"/>
                  </a:cubicBezTo>
                  <a:cubicBezTo>
                    <a:pt x="242833" y="831331"/>
                    <a:pt x="111224" y="722642"/>
                    <a:pt x="46367" y="639073"/>
                  </a:cubicBezTo>
                  <a:cubicBezTo>
                    <a:pt x="-18490" y="555504"/>
                    <a:pt x="-10239" y="470345"/>
                    <a:pt x="39835" y="390879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757F31F-2BA1-704F-737F-DB22A200289F}"/>
                </a:ext>
              </a:extLst>
            </p:cNvPr>
            <p:cNvSpPr/>
            <p:nvPr/>
          </p:nvSpPr>
          <p:spPr>
            <a:xfrm flipH="1">
              <a:off x="7790075" y="807157"/>
              <a:ext cx="1130968" cy="1020117"/>
            </a:xfrm>
            <a:custGeom>
              <a:avLst/>
              <a:gdLst>
                <a:gd name="csX0" fmla="*/ 39835 w 1250938"/>
                <a:gd name="csY0" fmla="*/ 390879 h 1020117"/>
                <a:gd name="csX1" fmla="*/ 346813 w 1250938"/>
                <a:gd name="csY1" fmla="*/ 162279 h 1020117"/>
                <a:gd name="csX2" fmla="*/ 928110 w 1250938"/>
                <a:gd name="csY2" fmla="*/ 5524 h 1020117"/>
                <a:gd name="csX3" fmla="*/ 1208673 w 1250938"/>
                <a:gd name="csY3" fmla="*/ 87418 h 1020117"/>
                <a:gd name="csX4" fmla="*/ 1242304 w 1250938"/>
                <a:gd name="csY4" fmla="*/ 562202 h 1020117"/>
                <a:gd name="csX5" fmla="*/ 1163241 w 1250938"/>
                <a:gd name="csY5" fmla="*/ 1004833 h 1020117"/>
                <a:gd name="csX6" fmla="*/ 428979 w 1250938"/>
                <a:gd name="csY6" fmla="*/ 892291 h 1020117"/>
                <a:gd name="csX7" fmla="*/ 46367 w 1250938"/>
                <a:gd name="csY7" fmla="*/ 639073 h 1020117"/>
                <a:gd name="csX8" fmla="*/ 39835 w 1250938"/>
                <a:gd name="csY8" fmla="*/ 390879 h 1020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50938" h="1020117">
                  <a:moveTo>
                    <a:pt x="39835" y="390879"/>
                  </a:moveTo>
                  <a:cubicBezTo>
                    <a:pt x="89909" y="311413"/>
                    <a:pt x="198767" y="226505"/>
                    <a:pt x="346813" y="162279"/>
                  </a:cubicBezTo>
                  <a:cubicBezTo>
                    <a:pt x="494859" y="98053"/>
                    <a:pt x="784467" y="18001"/>
                    <a:pt x="928110" y="5524"/>
                  </a:cubicBezTo>
                  <a:cubicBezTo>
                    <a:pt x="1071753" y="-6953"/>
                    <a:pt x="1156307" y="-5361"/>
                    <a:pt x="1208673" y="87418"/>
                  </a:cubicBezTo>
                  <a:cubicBezTo>
                    <a:pt x="1261039" y="180197"/>
                    <a:pt x="1249876" y="409300"/>
                    <a:pt x="1242304" y="562202"/>
                  </a:cubicBezTo>
                  <a:cubicBezTo>
                    <a:pt x="1234732" y="715104"/>
                    <a:pt x="1298795" y="949818"/>
                    <a:pt x="1163241" y="1004833"/>
                  </a:cubicBezTo>
                  <a:cubicBezTo>
                    <a:pt x="1027687" y="1059848"/>
                    <a:pt x="615125" y="953251"/>
                    <a:pt x="428979" y="892291"/>
                  </a:cubicBezTo>
                  <a:cubicBezTo>
                    <a:pt x="242833" y="831331"/>
                    <a:pt x="111224" y="722642"/>
                    <a:pt x="46367" y="639073"/>
                  </a:cubicBezTo>
                  <a:cubicBezTo>
                    <a:pt x="-18490" y="555504"/>
                    <a:pt x="-10239" y="470345"/>
                    <a:pt x="39835" y="390879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 dirty="0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55F082BB-8215-0133-A0CA-CBFD82A1E773}"/>
              </a:ext>
            </a:extLst>
          </p:cNvPr>
          <p:cNvSpPr/>
          <p:nvPr/>
        </p:nvSpPr>
        <p:spPr>
          <a:xfrm>
            <a:off x="6345094" y="5733806"/>
            <a:ext cx="453815" cy="453815"/>
          </a:xfrm>
          <a:prstGeom prst="ellipse">
            <a:avLst/>
          </a:prstGeom>
          <a:gradFill flip="none" rotWithShape="1">
            <a:gsLst>
              <a:gs pos="0">
                <a:srgbClr val="4BC0FF"/>
              </a:gs>
              <a:gs pos="27000">
                <a:srgbClr val="A0D9FF"/>
              </a:gs>
              <a:gs pos="100000">
                <a:srgbClr val="DBEEFF"/>
              </a:gs>
            </a:gsLst>
            <a:path path="circle">
              <a:fillToRect l="100000" b="100000"/>
            </a:path>
            <a:tileRect t="-100000" r="-100000"/>
          </a:gradFill>
          <a:ln w="63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95A07A1-FF93-2A89-DDF5-B63040696C4E}"/>
              </a:ext>
            </a:extLst>
          </p:cNvPr>
          <p:cNvSpPr/>
          <p:nvPr/>
        </p:nvSpPr>
        <p:spPr>
          <a:xfrm>
            <a:off x="7127194" y="5733806"/>
            <a:ext cx="453815" cy="453815"/>
          </a:xfrm>
          <a:prstGeom prst="ellipse">
            <a:avLst/>
          </a:prstGeom>
          <a:gradFill flip="none" rotWithShape="1">
            <a:gsLst>
              <a:gs pos="0">
                <a:srgbClr val="4BC0FF"/>
              </a:gs>
              <a:gs pos="27000">
                <a:srgbClr val="A0D9FF"/>
              </a:gs>
              <a:gs pos="100000">
                <a:srgbClr val="DBEEFF"/>
              </a:gs>
            </a:gsLst>
            <a:path path="circle">
              <a:fillToRect l="100000" b="100000"/>
            </a:path>
            <a:tileRect t="-100000" r="-100000"/>
          </a:gradFill>
          <a:ln w="63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7B90E9-4C6B-AD25-C726-B3241F5E095B}"/>
              </a:ext>
            </a:extLst>
          </p:cNvPr>
          <p:cNvGrpSpPr/>
          <p:nvPr/>
        </p:nvGrpSpPr>
        <p:grpSpPr>
          <a:xfrm>
            <a:off x="5169340" y="1069600"/>
            <a:ext cx="3499482" cy="1684210"/>
            <a:chOff x="5124173" y="1301248"/>
            <a:chExt cx="3499482" cy="168421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2399C7C-3D7D-3E57-FEEB-1F9D56F446E4}"/>
                </a:ext>
              </a:extLst>
            </p:cNvPr>
            <p:cNvSpPr/>
            <p:nvPr/>
          </p:nvSpPr>
          <p:spPr>
            <a:xfrm>
              <a:off x="5124173" y="1301248"/>
              <a:ext cx="3499482" cy="168421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DA02767-D25E-32B6-2971-7CACE82860AF}"/>
                </a:ext>
              </a:extLst>
            </p:cNvPr>
            <p:cNvSpPr/>
            <p:nvPr/>
          </p:nvSpPr>
          <p:spPr>
            <a:xfrm>
              <a:off x="5214507" y="1417639"/>
              <a:ext cx="3285690" cy="1451429"/>
            </a:xfrm>
            <a:prstGeom prst="ellipse">
              <a:avLst/>
            </a:prstGeom>
            <a:solidFill>
              <a:srgbClr val="FDEADA"/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6E3F7AD-F52B-C35E-F00E-F5697864043C}"/>
                </a:ext>
              </a:extLst>
            </p:cNvPr>
            <p:cNvSpPr/>
            <p:nvPr/>
          </p:nvSpPr>
          <p:spPr>
            <a:xfrm>
              <a:off x="5316173" y="1952853"/>
              <a:ext cx="381000" cy="381000"/>
            </a:xfrm>
            <a:prstGeom prst="ellipse">
              <a:avLst/>
            </a:prstGeom>
            <a:gradFill flip="none" rotWithShape="1">
              <a:gsLst>
                <a:gs pos="0">
                  <a:srgbClr val="61FFFF"/>
                </a:gs>
                <a:gs pos="27000">
                  <a:srgbClr val="96F2EA">
                    <a:tint val="44500"/>
                    <a:satMod val="160000"/>
                  </a:srgbClr>
                </a:gs>
                <a:gs pos="100000">
                  <a:srgbClr val="96F2EA">
                    <a:tint val="23500"/>
                    <a:satMod val="1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63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 sz="900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39CECF6-8613-C284-13A6-5B0EFD13D02D}"/>
                </a:ext>
              </a:extLst>
            </p:cNvPr>
            <p:cNvSpPr/>
            <p:nvPr/>
          </p:nvSpPr>
          <p:spPr>
            <a:xfrm>
              <a:off x="7976690" y="1952853"/>
              <a:ext cx="381000" cy="381000"/>
            </a:xfrm>
            <a:prstGeom prst="ellipse">
              <a:avLst/>
            </a:prstGeom>
            <a:gradFill flip="none" rotWithShape="1">
              <a:gsLst>
                <a:gs pos="0">
                  <a:srgbClr val="61FFFF"/>
                </a:gs>
                <a:gs pos="63000">
                  <a:srgbClr val="96F2EA">
                    <a:tint val="44500"/>
                    <a:satMod val="160000"/>
                  </a:srgbClr>
                </a:gs>
                <a:gs pos="100000">
                  <a:srgbClr val="96F2EA">
                    <a:tint val="23500"/>
                    <a:satMod val="16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63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C0F4792-AB75-D8DB-0427-2C3A50F3A13C}"/>
                </a:ext>
              </a:extLst>
            </p:cNvPr>
            <p:cNvSpPr txBox="1"/>
            <p:nvPr/>
          </p:nvSpPr>
          <p:spPr>
            <a:xfrm>
              <a:off x="5308542" y="1974076"/>
              <a:ext cx="3962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FR" sz="1600" b="1" dirty="0"/>
                <a:t>1n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B25D4A-BECB-1D54-D616-DA5AEE88FEFF}"/>
                </a:ext>
              </a:extLst>
            </p:cNvPr>
            <p:cNvSpPr txBox="1"/>
            <p:nvPr/>
          </p:nvSpPr>
          <p:spPr>
            <a:xfrm>
              <a:off x="7969059" y="1974076"/>
              <a:ext cx="3962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FR" sz="1600" b="1" dirty="0"/>
                <a:t>1n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8586F4-FDE2-2FC2-FB6F-8AF5FDAFCA9C}"/>
              </a:ext>
            </a:extLst>
          </p:cNvPr>
          <p:cNvGrpSpPr/>
          <p:nvPr/>
        </p:nvGrpSpPr>
        <p:grpSpPr>
          <a:xfrm>
            <a:off x="5169340" y="3094104"/>
            <a:ext cx="3499482" cy="1684210"/>
            <a:chOff x="5214507" y="3126619"/>
            <a:chExt cx="3499482" cy="168421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87D1568-CB4B-CC2B-B051-72F07CA7AB94}"/>
                </a:ext>
              </a:extLst>
            </p:cNvPr>
            <p:cNvSpPr/>
            <p:nvPr/>
          </p:nvSpPr>
          <p:spPr>
            <a:xfrm>
              <a:off x="5214507" y="3126619"/>
              <a:ext cx="3499482" cy="168421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E1CF782-7C24-A4A7-B78A-F66F9ED6E82D}"/>
                </a:ext>
              </a:extLst>
            </p:cNvPr>
            <p:cNvSpPr/>
            <p:nvPr/>
          </p:nvSpPr>
          <p:spPr>
            <a:xfrm>
              <a:off x="5304841" y="3243009"/>
              <a:ext cx="3285690" cy="1451429"/>
            </a:xfrm>
            <a:prstGeom prst="ellipse">
              <a:avLst/>
            </a:prstGeom>
            <a:solidFill>
              <a:srgbClr val="FDEADA"/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5408A92-DFB2-84E1-E929-86FD1F513CA5}"/>
                </a:ext>
              </a:extLst>
            </p:cNvPr>
            <p:cNvSpPr/>
            <p:nvPr/>
          </p:nvSpPr>
          <p:spPr>
            <a:xfrm>
              <a:off x="6678376" y="3699413"/>
              <a:ext cx="538620" cy="538620"/>
            </a:xfrm>
            <a:prstGeom prst="ellipse">
              <a:avLst/>
            </a:prstGeom>
            <a:gradFill flip="none" rotWithShape="1">
              <a:gsLst>
                <a:gs pos="0">
                  <a:srgbClr val="4BC0FF"/>
                </a:gs>
                <a:gs pos="27000">
                  <a:srgbClr val="A0D9FF"/>
                </a:gs>
                <a:gs pos="100000">
                  <a:srgbClr val="DBEEFF"/>
                </a:gs>
              </a:gsLst>
              <a:path path="circle">
                <a:fillToRect l="100000" b="100000"/>
              </a:path>
              <a:tileRect t="-100000" r="-100000"/>
            </a:gradFill>
            <a:ln w="63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5808CA-0A50-4FA1-8475-6321218E9723}"/>
                </a:ext>
              </a:extLst>
            </p:cNvPr>
            <p:cNvSpPr txBox="1"/>
            <p:nvPr/>
          </p:nvSpPr>
          <p:spPr>
            <a:xfrm>
              <a:off x="6735929" y="3784057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FR" b="1" dirty="0"/>
                <a:t>2n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C2C702C-CAAF-FB12-BAB0-A10386BEC6CC}"/>
              </a:ext>
            </a:extLst>
          </p:cNvPr>
          <p:cNvSpPr txBox="1"/>
          <p:nvPr/>
        </p:nvSpPr>
        <p:spPr>
          <a:xfrm>
            <a:off x="6360244" y="5776047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/>
              <a:t>2n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666DAE-2929-7487-0E9B-A68AF83B3C9B}"/>
              </a:ext>
            </a:extLst>
          </p:cNvPr>
          <p:cNvSpPr txBox="1"/>
          <p:nvPr/>
        </p:nvSpPr>
        <p:spPr>
          <a:xfrm>
            <a:off x="7142344" y="5776047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/>
              <a:t>2n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AF4D4E5-DA85-A3F0-73D2-FC1634CDF7F1}"/>
              </a:ext>
            </a:extLst>
          </p:cNvPr>
          <p:cNvCxnSpPr>
            <a:cxnSpLocks/>
            <a:stCxn id="4" idx="3"/>
            <a:endCxn id="10" idx="2"/>
          </p:cNvCxnSpPr>
          <p:nvPr/>
        </p:nvCxnSpPr>
        <p:spPr>
          <a:xfrm flipV="1">
            <a:off x="3828837" y="1911705"/>
            <a:ext cx="1340503" cy="4045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D7CE820-AF50-4E8D-4442-D401EBCF5F4E}"/>
              </a:ext>
            </a:extLst>
          </p:cNvPr>
          <p:cNvCxnSpPr>
            <a:stCxn id="10" idx="4"/>
            <a:endCxn id="17" idx="0"/>
          </p:cNvCxnSpPr>
          <p:nvPr/>
        </p:nvCxnSpPr>
        <p:spPr>
          <a:xfrm>
            <a:off x="6919081" y="2753810"/>
            <a:ext cx="0" cy="3402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1D35833-AFC5-6373-032D-6E03AC2AB5F6}"/>
              </a:ext>
            </a:extLst>
          </p:cNvPr>
          <p:cNvCxnSpPr>
            <a:cxnSpLocks/>
            <a:stCxn id="17" idx="4"/>
          </p:cNvCxnSpPr>
          <p:nvPr/>
        </p:nvCxnSpPr>
        <p:spPr>
          <a:xfrm>
            <a:off x="6919081" y="4778314"/>
            <a:ext cx="12188" cy="3402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302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F18D5E-57EF-4FBF-1C0E-9DF6E674E8F4}"/>
              </a:ext>
            </a:extLst>
          </p:cNvPr>
          <p:cNvSpPr txBox="1"/>
          <p:nvPr/>
        </p:nvSpPr>
        <p:spPr>
          <a:xfrm>
            <a:off x="2964152" y="106320"/>
            <a:ext cx="3215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La première division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A96F50-475A-3DED-3E73-D6E8114026A5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8CC7BEF-280E-E660-8CE3-03BA8A1C1B39}"/>
              </a:ext>
            </a:extLst>
          </p:cNvPr>
          <p:cNvSpPr txBox="1"/>
          <p:nvPr/>
        </p:nvSpPr>
        <p:spPr>
          <a:xfrm>
            <a:off x="199873" y="832600"/>
            <a:ext cx="8744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La première division d’un embryon du nématode </a:t>
            </a:r>
            <a:r>
              <a:rPr lang="en-FR" i="1" dirty="0"/>
              <a:t>Caenorhabditis elegans </a:t>
            </a:r>
            <a:r>
              <a:rPr lang="en-FR" dirty="0"/>
              <a:t>après fécondation</a:t>
            </a:r>
          </a:p>
        </p:txBody>
      </p:sp>
      <p:pic>
        <p:nvPicPr>
          <p:cNvPr id="4" name="acd2movie1-pmcvs_powerpoint-halfspeed">
            <a:hlinkClick r:id="" action="ppaction://media"/>
            <a:extLst>
              <a:ext uri="{FF2B5EF4-FFF2-40B4-BE49-F238E27FC236}">
                <a16:creationId xmlns:a16="http://schemas.microsoft.com/office/drawing/2014/main" id="{CE2ADD40-16D2-6E14-A2E9-DB095E2CB5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9688" y="1201933"/>
            <a:ext cx="8324624" cy="554974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D47ABA-4B75-5A72-E25A-4FF442B51511}"/>
              </a:ext>
            </a:extLst>
          </p:cNvPr>
          <p:cNvCxnSpPr>
            <a:cxnSpLocks/>
          </p:cNvCxnSpPr>
          <p:nvPr/>
        </p:nvCxnSpPr>
        <p:spPr>
          <a:xfrm>
            <a:off x="1198880" y="6356556"/>
            <a:ext cx="6908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A9B8891-8E37-5FCE-DBB4-0FF1EC6D7368}"/>
              </a:ext>
            </a:extLst>
          </p:cNvPr>
          <p:cNvSpPr txBox="1"/>
          <p:nvPr/>
        </p:nvSpPr>
        <p:spPr>
          <a:xfrm>
            <a:off x="1571795" y="5987224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>
                <a:solidFill>
                  <a:schemeClr val="bg1">
                    <a:lumMod val="85000"/>
                  </a:schemeClr>
                </a:solidFill>
              </a:rPr>
              <a:t>1/20 mm = 50 µm</a:t>
            </a:r>
          </a:p>
        </p:txBody>
      </p:sp>
    </p:spTree>
    <p:extLst>
      <p:ext uri="{BB962C8B-B14F-4D97-AF65-F5344CB8AC3E}">
        <p14:creationId xmlns:p14="http://schemas.microsoft.com/office/powerpoint/2010/main" val="173771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F0606-889C-F8F4-B118-422C97D0F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CBE7-CE45-2181-33F7-F6465B90F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0526"/>
            <a:ext cx="8229600" cy="864052"/>
          </a:xfrm>
          <a:solidFill>
            <a:srgbClr val="FE1DFF"/>
          </a:solidFill>
        </p:spPr>
        <p:txBody>
          <a:bodyPr>
            <a:normAutofit fontScale="90000"/>
          </a:bodyPr>
          <a:lstStyle/>
          <a:p>
            <a:r>
              <a:rPr lang="en-FR" sz="3600" b="1" i="1" dirty="0">
                <a:solidFill>
                  <a:schemeClr val="bg1"/>
                </a:solidFill>
                <a:latin typeface="Avenir Heavy Oblique" panose="02000503020000020003" pitchFamily="2" charset="0"/>
              </a:rPr>
              <a:t>Les interrupteurs devant les gènes et la Green Fluorescent Protein</a:t>
            </a:r>
          </a:p>
        </p:txBody>
      </p:sp>
      <p:grpSp>
        <p:nvGrpSpPr>
          <p:cNvPr id="11" name="Grouper 9">
            <a:extLst>
              <a:ext uri="{FF2B5EF4-FFF2-40B4-BE49-F238E27FC236}">
                <a16:creationId xmlns:a16="http://schemas.microsoft.com/office/drawing/2014/main" id="{DAA49A0B-91C5-7B06-7F30-E47E09A2597D}"/>
              </a:ext>
            </a:extLst>
          </p:cNvPr>
          <p:cNvGrpSpPr/>
          <p:nvPr/>
        </p:nvGrpSpPr>
        <p:grpSpPr>
          <a:xfrm>
            <a:off x="135524" y="1587173"/>
            <a:ext cx="2996011" cy="1963216"/>
            <a:chOff x="-158941" y="762000"/>
            <a:chExt cx="9302941" cy="6096000"/>
          </a:xfrm>
        </p:grpSpPr>
        <p:pic>
          <p:nvPicPr>
            <p:cNvPr id="12" name="Image 3" descr="ChatGPT Image 2 déc. 2025, 14_41_01.png">
              <a:extLst>
                <a:ext uri="{FF2B5EF4-FFF2-40B4-BE49-F238E27FC236}">
                  <a16:creationId xmlns:a16="http://schemas.microsoft.com/office/drawing/2014/main" id="{768DD809-533F-44C3-746E-60283BB6C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62000"/>
              <a:ext cx="9144000" cy="609600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E544A8D-18A8-AA59-236F-C1E5F486C2BA}"/>
                </a:ext>
              </a:extLst>
            </p:cNvPr>
            <p:cNvSpPr/>
            <p:nvPr/>
          </p:nvSpPr>
          <p:spPr>
            <a:xfrm>
              <a:off x="840398" y="5341652"/>
              <a:ext cx="7974446" cy="420235"/>
            </a:xfrm>
            <a:prstGeom prst="rect">
              <a:avLst/>
            </a:prstGeom>
            <a:solidFill>
              <a:srgbClr val="FDF1D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5">
              <a:extLst>
                <a:ext uri="{FF2B5EF4-FFF2-40B4-BE49-F238E27FC236}">
                  <a16:creationId xmlns:a16="http://schemas.microsoft.com/office/drawing/2014/main" id="{65C0C302-CBDE-92F7-DBA0-90CCAF38A3D0}"/>
                </a:ext>
              </a:extLst>
            </p:cNvPr>
            <p:cNvSpPr txBox="1"/>
            <p:nvPr/>
          </p:nvSpPr>
          <p:spPr>
            <a:xfrm>
              <a:off x="-158941" y="5438720"/>
              <a:ext cx="2558747" cy="860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b="1" dirty="0">
                  <a:latin typeface="Century Gothic"/>
                  <a:cs typeface="Century Gothic"/>
                </a:rPr>
                <a:t>CHROMOSOME/ ADN</a:t>
              </a:r>
            </a:p>
          </p:txBody>
        </p:sp>
        <p:sp>
          <p:nvSpPr>
            <p:cNvPr id="28" name="ZoneTexte 6">
              <a:extLst>
                <a:ext uri="{FF2B5EF4-FFF2-40B4-BE49-F238E27FC236}">
                  <a16:creationId xmlns:a16="http://schemas.microsoft.com/office/drawing/2014/main" id="{1F278BC4-01EC-2D37-3BC3-0649A65E78EE}"/>
                </a:ext>
              </a:extLst>
            </p:cNvPr>
            <p:cNvSpPr txBox="1"/>
            <p:nvPr/>
          </p:nvSpPr>
          <p:spPr>
            <a:xfrm>
              <a:off x="2399809" y="5300220"/>
              <a:ext cx="2558747" cy="860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b="1" dirty="0">
                  <a:latin typeface="Century Gothic"/>
                  <a:cs typeface="Century Gothic"/>
                </a:rPr>
                <a:t>TRANSCRIPTION</a:t>
              </a:r>
              <a:r>
                <a:rPr lang="ru-RU" sz="600" dirty="0" err="1">
                  <a:latin typeface="Wingdings"/>
                </a:rPr>
                <a:t>è</a:t>
              </a:r>
              <a:r>
                <a:rPr lang="fr-FR" sz="600" dirty="0">
                  <a:effectLst/>
                </a:rPr>
                <a:t> </a:t>
              </a:r>
              <a:r>
                <a:rPr lang="fr-FR" sz="600" b="1" dirty="0">
                  <a:latin typeface="Century Gothic"/>
                  <a:cs typeface="Century Gothic"/>
                </a:rPr>
                <a:t> </a:t>
              </a:r>
              <a:r>
                <a:rPr lang="fr-FR" sz="600" b="1" dirty="0" err="1">
                  <a:latin typeface="Century Gothic"/>
                  <a:cs typeface="Century Gothic"/>
                </a:rPr>
                <a:t>ARNmessager</a:t>
              </a:r>
              <a:endParaRPr lang="fr-FR" sz="600" b="1" dirty="0">
                <a:latin typeface="Century Gothic"/>
                <a:cs typeface="Century Gothic"/>
              </a:endParaRPr>
            </a:p>
          </p:txBody>
        </p:sp>
        <p:sp>
          <p:nvSpPr>
            <p:cNvPr id="30" name="ZoneTexte 7">
              <a:extLst>
                <a:ext uri="{FF2B5EF4-FFF2-40B4-BE49-F238E27FC236}">
                  <a16:creationId xmlns:a16="http://schemas.microsoft.com/office/drawing/2014/main" id="{4078CE7B-06E8-82AE-D85C-FCFB42EE2EA1}"/>
                </a:ext>
              </a:extLst>
            </p:cNvPr>
            <p:cNvSpPr txBox="1"/>
            <p:nvPr/>
          </p:nvSpPr>
          <p:spPr>
            <a:xfrm>
              <a:off x="4730889" y="5438720"/>
              <a:ext cx="2151043" cy="860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600" b="1" dirty="0">
                  <a:latin typeface="Century Gothic"/>
                  <a:cs typeface="Century Gothic"/>
                </a:rPr>
                <a:t>TRADUCTION</a:t>
              </a:r>
            </a:p>
            <a:p>
              <a:pPr algn="ctr"/>
              <a:r>
                <a:rPr lang="fr-FR" sz="600" b="1" dirty="0">
                  <a:latin typeface="Century Gothic"/>
                  <a:cs typeface="Century Gothic"/>
                </a:rPr>
                <a:t>(ribosome)</a:t>
              </a:r>
            </a:p>
          </p:txBody>
        </p:sp>
        <p:sp>
          <p:nvSpPr>
            <p:cNvPr id="31" name="ZoneTexte 8">
              <a:extLst>
                <a:ext uri="{FF2B5EF4-FFF2-40B4-BE49-F238E27FC236}">
                  <a16:creationId xmlns:a16="http://schemas.microsoft.com/office/drawing/2014/main" id="{16D9D85D-D42C-6E45-A570-15004476D2C5}"/>
                </a:ext>
              </a:extLst>
            </p:cNvPr>
            <p:cNvSpPr txBox="1"/>
            <p:nvPr/>
          </p:nvSpPr>
          <p:spPr>
            <a:xfrm>
              <a:off x="6881930" y="5577221"/>
              <a:ext cx="1979605" cy="401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b="1" dirty="0" err="1">
                  <a:latin typeface="Century Gothic"/>
                  <a:cs typeface="Century Gothic"/>
                </a:rPr>
                <a:t>PROTéINE</a:t>
              </a:r>
              <a:endParaRPr lang="fr-FR" sz="700" b="1" dirty="0">
                <a:latin typeface="Century Gothic"/>
                <a:cs typeface="Century Gothic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0F6A96F-702B-9C06-F459-16E0DB9ADA84}"/>
              </a:ext>
            </a:extLst>
          </p:cNvPr>
          <p:cNvGrpSpPr/>
          <p:nvPr/>
        </p:nvGrpSpPr>
        <p:grpSpPr>
          <a:xfrm>
            <a:off x="3281040" y="1186565"/>
            <a:ext cx="5743518" cy="2632979"/>
            <a:chOff x="3281040" y="1291665"/>
            <a:chExt cx="5743518" cy="2632979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48BD79E-5318-C882-9FD6-7F6884D7CA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13096" y="2597353"/>
              <a:ext cx="51435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5CEC777-3B23-ECAA-4EC8-520C394963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6549" y="2597353"/>
              <a:ext cx="14699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84F5A54-E55D-824C-D3D6-B64F2818DCE6}"/>
                </a:ext>
              </a:extLst>
            </p:cNvPr>
            <p:cNvSpPr txBox="1"/>
            <p:nvPr/>
          </p:nvSpPr>
          <p:spPr>
            <a:xfrm>
              <a:off x="3281040" y="1291665"/>
              <a:ext cx="53592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FR" sz="2400" dirty="0"/>
                <a:t>Comment visualiser l’activité des gènes ?</a:t>
              </a:r>
            </a:p>
          </p:txBody>
        </p:sp>
        <p:sp>
          <p:nvSpPr>
            <p:cNvPr id="37" name="Right Arrow 36">
              <a:extLst>
                <a:ext uri="{FF2B5EF4-FFF2-40B4-BE49-F238E27FC236}">
                  <a16:creationId xmlns:a16="http://schemas.microsoft.com/office/drawing/2014/main" id="{5F7ECD0C-15F1-7E60-E4E2-922CF9A55771}"/>
                </a:ext>
              </a:extLst>
            </p:cNvPr>
            <p:cNvSpPr/>
            <p:nvPr/>
          </p:nvSpPr>
          <p:spPr>
            <a:xfrm>
              <a:off x="5772151" y="2341175"/>
              <a:ext cx="1543050" cy="357188"/>
            </a:xfrm>
            <a:prstGeom prst="righ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F31232F-67E6-DB78-55C1-F0DFFE5B41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1690" y="2381650"/>
              <a:ext cx="420428" cy="2157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5E8F79E-9ABE-E036-98A8-4F7C7CB09B72}"/>
                </a:ext>
              </a:extLst>
            </p:cNvPr>
            <p:cNvSpPr/>
            <p:nvPr/>
          </p:nvSpPr>
          <p:spPr>
            <a:xfrm>
              <a:off x="4720190" y="2554822"/>
              <a:ext cx="106325" cy="10632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C3BFE92-F2A7-F445-730D-BD312B0C31FA}"/>
                </a:ext>
              </a:extLst>
            </p:cNvPr>
            <p:cNvSpPr txBox="1"/>
            <p:nvPr/>
          </p:nvSpPr>
          <p:spPr>
            <a:xfrm>
              <a:off x="6168947" y="2360003"/>
              <a:ext cx="713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dirty="0">
                  <a:solidFill>
                    <a:schemeClr val="bg1"/>
                  </a:solidFill>
                </a:rPr>
                <a:t>G</a:t>
              </a:r>
              <a:r>
                <a:rPr lang="en-FR" sz="1400" b="1" dirty="0">
                  <a:solidFill>
                    <a:schemeClr val="bg1"/>
                  </a:solidFill>
                </a:rPr>
                <a:t>ène X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E4D396E-A953-2F79-D50F-9FE5C57E3B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13096" y="3652922"/>
              <a:ext cx="51435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7D1060E-D89B-4428-B187-C2B1E04613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6549" y="3652922"/>
              <a:ext cx="14699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ight Arrow 51">
              <a:extLst>
                <a:ext uri="{FF2B5EF4-FFF2-40B4-BE49-F238E27FC236}">
                  <a16:creationId xmlns:a16="http://schemas.microsoft.com/office/drawing/2014/main" id="{6211FD20-38F4-8C0C-9A3F-B0AC4AD489C9}"/>
                </a:ext>
              </a:extLst>
            </p:cNvPr>
            <p:cNvSpPr/>
            <p:nvPr/>
          </p:nvSpPr>
          <p:spPr>
            <a:xfrm>
              <a:off x="5772151" y="3396744"/>
              <a:ext cx="1543050" cy="357188"/>
            </a:xfrm>
            <a:prstGeom prst="right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C338B06-2218-30A7-E918-93D06AD7D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1690" y="3652922"/>
              <a:ext cx="4140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D38C275-F7AF-2B9A-7A8B-9B4F1DCBF6F1}"/>
                </a:ext>
              </a:extLst>
            </p:cNvPr>
            <p:cNvSpPr/>
            <p:nvPr/>
          </p:nvSpPr>
          <p:spPr>
            <a:xfrm>
              <a:off x="4720190" y="3610391"/>
              <a:ext cx="106325" cy="10632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AC342AD-EE7F-AF4F-682A-ABB1D70E0C38}"/>
                </a:ext>
              </a:extLst>
            </p:cNvPr>
            <p:cNvSpPr txBox="1"/>
            <p:nvPr/>
          </p:nvSpPr>
          <p:spPr>
            <a:xfrm>
              <a:off x="6168947" y="3415572"/>
              <a:ext cx="713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dirty="0">
                  <a:solidFill>
                    <a:schemeClr val="bg1"/>
                  </a:solidFill>
                </a:rPr>
                <a:t>G</a:t>
              </a:r>
              <a:r>
                <a:rPr lang="en-FR" sz="1400" b="1" dirty="0">
                  <a:solidFill>
                    <a:schemeClr val="bg1"/>
                  </a:solidFill>
                </a:rPr>
                <a:t>ène X</a:t>
              </a: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398939BB-F1F9-DC46-82B6-B9D4C43F9B6F}"/>
                </a:ext>
              </a:extLst>
            </p:cNvPr>
            <p:cNvSpPr/>
            <p:nvPr/>
          </p:nvSpPr>
          <p:spPr>
            <a:xfrm>
              <a:off x="7666074" y="3361119"/>
              <a:ext cx="1064336" cy="563525"/>
            </a:xfrm>
            <a:custGeom>
              <a:avLst/>
              <a:gdLst>
                <a:gd name="csX0" fmla="*/ 53163 w 1064336"/>
                <a:gd name="csY0" fmla="*/ 542260 h 563525"/>
                <a:gd name="csX1" fmla="*/ 42531 w 1064336"/>
                <a:gd name="csY1" fmla="*/ 233916 h 563525"/>
                <a:gd name="csX2" fmla="*/ 21266 w 1064336"/>
                <a:gd name="csY2" fmla="*/ 127590 h 563525"/>
                <a:gd name="csX3" fmla="*/ 0 w 1064336"/>
                <a:gd name="csY3" fmla="*/ 63795 h 563525"/>
                <a:gd name="csX4" fmla="*/ 21266 w 1064336"/>
                <a:gd name="csY4" fmla="*/ 42530 h 563525"/>
                <a:gd name="csX5" fmla="*/ 95693 w 1064336"/>
                <a:gd name="csY5" fmla="*/ 21265 h 563525"/>
                <a:gd name="csX6" fmla="*/ 159489 w 1064336"/>
                <a:gd name="csY6" fmla="*/ 0 h 563525"/>
                <a:gd name="csX7" fmla="*/ 233917 w 1064336"/>
                <a:gd name="csY7" fmla="*/ 31897 h 563525"/>
                <a:gd name="csX8" fmla="*/ 255182 w 1064336"/>
                <a:gd name="csY8" fmla="*/ 95693 h 563525"/>
                <a:gd name="csX9" fmla="*/ 265814 w 1064336"/>
                <a:gd name="csY9" fmla="*/ 276446 h 563525"/>
                <a:gd name="csX10" fmla="*/ 276447 w 1064336"/>
                <a:gd name="csY10" fmla="*/ 308344 h 563525"/>
                <a:gd name="csX11" fmla="*/ 308345 w 1064336"/>
                <a:gd name="csY11" fmla="*/ 350874 h 563525"/>
                <a:gd name="csX12" fmla="*/ 350875 w 1064336"/>
                <a:gd name="csY12" fmla="*/ 372139 h 563525"/>
                <a:gd name="csX13" fmla="*/ 435935 w 1064336"/>
                <a:gd name="csY13" fmla="*/ 361507 h 563525"/>
                <a:gd name="csX14" fmla="*/ 457200 w 1064336"/>
                <a:gd name="csY14" fmla="*/ 329609 h 563525"/>
                <a:gd name="csX15" fmla="*/ 467833 w 1064336"/>
                <a:gd name="csY15" fmla="*/ 116958 h 563525"/>
                <a:gd name="csX16" fmla="*/ 489098 w 1064336"/>
                <a:gd name="csY16" fmla="*/ 85060 h 563525"/>
                <a:gd name="csX17" fmla="*/ 520996 w 1064336"/>
                <a:gd name="csY17" fmla="*/ 74428 h 563525"/>
                <a:gd name="csX18" fmla="*/ 574159 w 1064336"/>
                <a:gd name="csY18" fmla="*/ 85060 h 563525"/>
                <a:gd name="csX19" fmla="*/ 595424 w 1064336"/>
                <a:gd name="csY19" fmla="*/ 148856 h 563525"/>
                <a:gd name="csX20" fmla="*/ 606056 w 1064336"/>
                <a:gd name="csY20" fmla="*/ 180753 h 563525"/>
                <a:gd name="csX21" fmla="*/ 627321 w 1064336"/>
                <a:gd name="csY21" fmla="*/ 382772 h 563525"/>
                <a:gd name="csX22" fmla="*/ 637954 w 1064336"/>
                <a:gd name="csY22" fmla="*/ 414670 h 563525"/>
                <a:gd name="csX23" fmla="*/ 723014 w 1064336"/>
                <a:gd name="csY23" fmla="*/ 393404 h 563525"/>
                <a:gd name="csX24" fmla="*/ 786810 w 1064336"/>
                <a:gd name="csY24" fmla="*/ 308344 h 563525"/>
                <a:gd name="csX25" fmla="*/ 797442 w 1064336"/>
                <a:gd name="csY25" fmla="*/ 276446 h 563525"/>
                <a:gd name="csX26" fmla="*/ 871870 w 1064336"/>
                <a:gd name="csY26" fmla="*/ 202018 h 563525"/>
                <a:gd name="csX27" fmla="*/ 946298 w 1064336"/>
                <a:gd name="csY27" fmla="*/ 212651 h 563525"/>
                <a:gd name="csX28" fmla="*/ 999461 w 1064336"/>
                <a:gd name="csY28" fmla="*/ 276446 h 563525"/>
                <a:gd name="csX29" fmla="*/ 1031359 w 1064336"/>
                <a:gd name="csY29" fmla="*/ 329609 h 563525"/>
                <a:gd name="csX30" fmla="*/ 1063256 w 1064336"/>
                <a:gd name="csY30" fmla="*/ 446567 h 563525"/>
                <a:gd name="csX31" fmla="*/ 1063256 w 1064336"/>
                <a:gd name="csY31" fmla="*/ 563525 h 5635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064336" h="563525">
                  <a:moveTo>
                    <a:pt x="53163" y="542260"/>
                  </a:moveTo>
                  <a:cubicBezTo>
                    <a:pt x="49619" y="439479"/>
                    <a:pt x="48398" y="336591"/>
                    <a:pt x="42531" y="233916"/>
                  </a:cubicBezTo>
                  <a:cubicBezTo>
                    <a:pt x="41179" y="210258"/>
                    <a:pt x="29207" y="154059"/>
                    <a:pt x="21266" y="127590"/>
                  </a:cubicBezTo>
                  <a:cubicBezTo>
                    <a:pt x="14825" y="106120"/>
                    <a:pt x="0" y="63795"/>
                    <a:pt x="0" y="63795"/>
                  </a:cubicBezTo>
                  <a:cubicBezTo>
                    <a:pt x="7089" y="56707"/>
                    <a:pt x="12670" y="47688"/>
                    <a:pt x="21266" y="42530"/>
                  </a:cubicBezTo>
                  <a:cubicBezTo>
                    <a:pt x="33181" y="35381"/>
                    <a:pt x="86418" y="24047"/>
                    <a:pt x="95693" y="21265"/>
                  </a:cubicBezTo>
                  <a:cubicBezTo>
                    <a:pt x="117163" y="14824"/>
                    <a:pt x="159489" y="0"/>
                    <a:pt x="159489" y="0"/>
                  </a:cubicBezTo>
                  <a:cubicBezTo>
                    <a:pt x="179585" y="5024"/>
                    <a:pt x="220319" y="10141"/>
                    <a:pt x="233917" y="31897"/>
                  </a:cubicBezTo>
                  <a:cubicBezTo>
                    <a:pt x="245797" y="50905"/>
                    <a:pt x="255182" y="95693"/>
                    <a:pt x="255182" y="95693"/>
                  </a:cubicBezTo>
                  <a:cubicBezTo>
                    <a:pt x="258726" y="155944"/>
                    <a:pt x="259808" y="216390"/>
                    <a:pt x="265814" y="276446"/>
                  </a:cubicBezTo>
                  <a:cubicBezTo>
                    <a:pt x="266929" y="287598"/>
                    <a:pt x="270886" y="298613"/>
                    <a:pt x="276447" y="308344"/>
                  </a:cubicBezTo>
                  <a:cubicBezTo>
                    <a:pt x="285239" y="323730"/>
                    <a:pt x="294890" y="339341"/>
                    <a:pt x="308345" y="350874"/>
                  </a:cubicBezTo>
                  <a:cubicBezTo>
                    <a:pt x="320379" y="361189"/>
                    <a:pt x="336698" y="365051"/>
                    <a:pt x="350875" y="372139"/>
                  </a:cubicBezTo>
                  <a:cubicBezTo>
                    <a:pt x="379228" y="368595"/>
                    <a:pt x="409405" y="372119"/>
                    <a:pt x="435935" y="361507"/>
                  </a:cubicBezTo>
                  <a:cubicBezTo>
                    <a:pt x="447800" y="356761"/>
                    <a:pt x="455547" y="342280"/>
                    <a:pt x="457200" y="329609"/>
                  </a:cubicBezTo>
                  <a:cubicBezTo>
                    <a:pt x="466380" y="259233"/>
                    <a:pt x="458653" y="187334"/>
                    <a:pt x="467833" y="116958"/>
                  </a:cubicBezTo>
                  <a:cubicBezTo>
                    <a:pt x="469486" y="104287"/>
                    <a:pt x="479119" y="93043"/>
                    <a:pt x="489098" y="85060"/>
                  </a:cubicBezTo>
                  <a:cubicBezTo>
                    <a:pt x="497850" y="78059"/>
                    <a:pt x="510363" y="77972"/>
                    <a:pt x="520996" y="74428"/>
                  </a:cubicBezTo>
                  <a:cubicBezTo>
                    <a:pt x="538717" y="77972"/>
                    <a:pt x="561380" y="72281"/>
                    <a:pt x="574159" y="85060"/>
                  </a:cubicBezTo>
                  <a:cubicBezTo>
                    <a:pt x="590009" y="100910"/>
                    <a:pt x="588336" y="127591"/>
                    <a:pt x="595424" y="148856"/>
                  </a:cubicBezTo>
                  <a:lnTo>
                    <a:pt x="606056" y="180753"/>
                  </a:lnTo>
                  <a:cubicBezTo>
                    <a:pt x="611445" y="250813"/>
                    <a:pt x="612310" y="315222"/>
                    <a:pt x="627321" y="382772"/>
                  </a:cubicBezTo>
                  <a:cubicBezTo>
                    <a:pt x="629752" y="393713"/>
                    <a:pt x="634410" y="404037"/>
                    <a:pt x="637954" y="414670"/>
                  </a:cubicBezTo>
                  <a:cubicBezTo>
                    <a:pt x="666307" y="407581"/>
                    <a:pt x="697769" y="408130"/>
                    <a:pt x="723014" y="393404"/>
                  </a:cubicBezTo>
                  <a:cubicBezTo>
                    <a:pt x="736794" y="385366"/>
                    <a:pt x="773642" y="328097"/>
                    <a:pt x="786810" y="308344"/>
                  </a:cubicBezTo>
                  <a:cubicBezTo>
                    <a:pt x="790354" y="297711"/>
                    <a:pt x="791881" y="286177"/>
                    <a:pt x="797442" y="276446"/>
                  </a:cubicBezTo>
                  <a:cubicBezTo>
                    <a:pt x="822250" y="233031"/>
                    <a:pt x="832886" y="231257"/>
                    <a:pt x="871870" y="202018"/>
                  </a:cubicBezTo>
                  <a:cubicBezTo>
                    <a:pt x="896679" y="205562"/>
                    <a:pt x="922294" y="205450"/>
                    <a:pt x="946298" y="212651"/>
                  </a:cubicBezTo>
                  <a:cubicBezTo>
                    <a:pt x="983264" y="223741"/>
                    <a:pt x="982553" y="246012"/>
                    <a:pt x="999461" y="276446"/>
                  </a:cubicBezTo>
                  <a:cubicBezTo>
                    <a:pt x="1009497" y="294511"/>
                    <a:pt x="1022807" y="310795"/>
                    <a:pt x="1031359" y="329609"/>
                  </a:cubicBezTo>
                  <a:cubicBezTo>
                    <a:pt x="1041917" y="352837"/>
                    <a:pt x="1061468" y="417952"/>
                    <a:pt x="1063256" y="446567"/>
                  </a:cubicBezTo>
                  <a:cubicBezTo>
                    <a:pt x="1065688" y="485477"/>
                    <a:pt x="1063256" y="524539"/>
                    <a:pt x="1063256" y="563525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3141EF2-1135-BA45-7398-7CED787CACCB}"/>
                </a:ext>
              </a:extLst>
            </p:cNvPr>
            <p:cNvSpPr txBox="1"/>
            <p:nvPr/>
          </p:nvSpPr>
          <p:spPr>
            <a:xfrm>
              <a:off x="3345076" y="1892877"/>
              <a:ext cx="1563633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I</a:t>
              </a:r>
              <a:r>
                <a:rPr lang="en-FR" sz="1400" dirty="0"/>
                <a:t>nterrupteur éteint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3BD3B6F-CAFA-E97E-E018-F22BD6E41F58}"/>
                </a:ext>
              </a:extLst>
            </p:cNvPr>
            <p:cNvSpPr txBox="1"/>
            <p:nvPr/>
          </p:nvSpPr>
          <p:spPr>
            <a:xfrm>
              <a:off x="3345076" y="3123249"/>
              <a:ext cx="1669175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I</a:t>
              </a:r>
              <a:r>
                <a:rPr lang="en-FR" sz="1400" dirty="0"/>
                <a:t>nterrupteur alllumé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2242B9B-BF47-B933-802A-A88264A4A309}"/>
                </a:ext>
              </a:extLst>
            </p:cNvPr>
            <p:cNvSpPr txBox="1"/>
            <p:nvPr/>
          </p:nvSpPr>
          <p:spPr>
            <a:xfrm>
              <a:off x="7416425" y="2353462"/>
              <a:ext cx="1318951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Pas de </a:t>
              </a:r>
              <a:r>
                <a:rPr lang="en-GB" sz="1400" dirty="0" err="1"/>
                <a:t>protéine</a:t>
              </a:r>
              <a:endParaRPr lang="en-FR" sz="14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0B2D3C8-E541-F3A1-594C-793521ACFD14}"/>
                </a:ext>
              </a:extLst>
            </p:cNvPr>
            <p:cNvSpPr txBox="1"/>
            <p:nvPr/>
          </p:nvSpPr>
          <p:spPr>
            <a:xfrm>
              <a:off x="7416425" y="2958838"/>
              <a:ext cx="1608133" cy="307777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n-GB" sz="1400" dirty="0" err="1"/>
                <a:t>Protéine</a:t>
              </a:r>
              <a:r>
                <a:rPr lang="en-GB" sz="1400" dirty="0"/>
                <a:t> X </a:t>
              </a:r>
              <a:r>
                <a:rPr lang="en-GB" sz="1400" dirty="0" err="1"/>
                <a:t>produite</a:t>
              </a:r>
              <a:endParaRPr lang="en-FR" sz="1400" dirty="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8B75B37-731C-888C-66F3-14CCF29E3568}"/>
              </a:ext>
            </a:extLst>
          </p:cNvPr>
          <p:cNvGrpSpPr/>
          <p:nvPr/>
        </p:nvGrpSpPr>
        <p:grpSpPr>
          <a:xfrm>
            <a:off x="365383" y="4065986"/>
            <a:ext cx="8637241" cy="2452156"/>
            <a:chOff x="357358" y="4066210"/>
            <a:chExt cx="8637241" cy="245215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6D2C3F2-B672-189A-A3BA-1CEB5942D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358" y="4066210"/>
              <a:ext cx="2854492" cy="2228850"/>
            </a:xfrm>
            <a:prstGeom prst="rect">
              <a:avLst/>
            </a:prstGeom>
          </p:spPr>
        </p:pic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20CC223-DBBA-2885-AE2F-5DB9058934C4}"/>
                </a:ext>
              </a:extLst>
            </p:cNvPr>
            <p:cNvGrpSpPr/>
            <p:nvPr/>
          </p:nvGrpSpPr>
          <p:grpSpPr>
            <a:xfrm>
              <a:off x="3637302" y="4127485"/>
              <a:ext cx="5357297" cy="2390881"/>
              <a:chOff x="3637302" y="4127485"/>
              <a:chExt cx="5357297" cy="2390881"/>
            </a:xfrm>
          </p:grpSpPr>
          <p:pic>
            <p:nvPicPr>
              <p:cNvPr id="64" name="Picture 63" descr="Green Fluorescent Protein: Shining New Light on Food QC ...">
                <a:extLst>
                  <a:ext uri="{FF2B5EF4-FFF2-40B4-BE49-F238E27FC236}">
                    <a16:creationId xmlns:a16="http://schemas.microsoft.com/office/drawing/2014/main" id="{AA316F34-1DF4-8CF9-5B12-85CBB1373C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56064" r="62639" b="12108"/>
              <a:stretch>
                <a:fillRect/>
              </a:stretch>
            </p:blipFill>
            <p:spPr>
              <a:xfrm>
                <a:off x="4528725" y="4127485"/>
                <a:ext cx="727579" cy="928424"/>
              </a:xfrm>
              <a:prstGeom prst="rect">
                <a:avLst/>
              </a:prstGeom>
            </p:spPr>
          </p:pic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A7A73B5-BF06-E44D-8D40-7A5C60B02B9D}"/>
                  </a:ext>
                </a:extLst>
              </p:cNvPr>
              <p:cNvSpPr txBox="1"/>
              <p:nvPr/>
            </p:nvSpPr>
            <p:spPr>
              <a:xfrm>
                <a:off x="3637302" y="4544951"/>
                <a:ext cx="777777" cy="307777"/>
              </a:xfrm>
              <a:prstGeom prst="rect">
                <a:avLst/>
              </a:prstGeom>
              <a:solidFill>
                <a:srgbClr val="00FA00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400" dirty="0"/>
                  <a:t>Méduse</a:t>
                </a:r>
                <a:endParaRPr lang="en-FR" sz="1400" dirty="0"/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5FC9BAD7-475A-79B8-7F87-128F6F416AF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57791" y="5596533"/>
                <a:ext cx="5143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2E4C3324-EFAF-93C7-1BB7-919922A56E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61244" y="5596533"/>
                <a:ext cx="146995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Right Arrow 67">
                <a:extLst>
                  <a:ext uri="{FF2B5EF4-FFF2-40B4-BE49-F238E27FC236}">
                    <a16:creationId xmlns:a16="http://schemas.microsoft.com/office/drawing/2014/main" id="{296F7A0B-C754-8183-AD61-E140ED56D51C}"/>
                  </a:ext>
                </a:extLst>
              </p:cNvPr>
              <p:cNvSpPr/>
              <p:nvPr/>
            </p:nvSpPr>
            <p:spPr>
              <a:xfrm>
                <a:off x="6113642" y="5340355"/>
                <a:ext cx="1146254" cy="357188"/>
              </a:xfrm>
              <a:prstGeom prst="rightArrow">
                <a:avLst/>
              </a:prstGeom>
              <a:solidFill>
                <a:srgbClr val="00FA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dirty="0"/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FF30D6DB-B52D-8953-1C93-B2ECE8BF8F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66385" y="5380830"/>
                <a:ext cx="420428" cy="21570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E6C52345-7AB5-E2AA-42F6-6A8125CC4A62}"/>
                  </a:ext>
                </a:extLst>
              </p:cNvPr>
              <p:cNvSpPr/>
              <p:nvPr/>
            </p:nvSpPr>
            <p:spPr>
              <a:xfrm>
                <a:off x="4664885" y="5554002"/>
                <a:ext cx="106325" cy="10632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2F144EC-9349-3CBF-ED28-8F01ADF45F1C}"/>
                  </a:ext>
                </a:extLst>
              </p:cNvPr>
              <p:cNvSpPr txBox="1"/>
              <p:nvPr/>
            </p:nvSpPr>
            <p:spPr>
              <a:xfrm>
                <a:off x="6331609" y="5359183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/>
                  <a:t>GFP</a:t>
                </a:r>
                <a:endParaRPr lang="en-FR" sz="1400" b="1" dirty="0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172B375-D16B-9DD8-21E9-160BCBB54C19}"/>
                  </a:ext>
                </a:extLst>
              </p:cNvPr>
              <p:cNvSpPr txBox="1"/>
              <p:nvPr/>
            </p:nvSpPr>
            <p:spPr>
              <a:xfrm>
                <a:off x="7368641" y="5359183"/>
                <a:ext cx="1625958" cy="30777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1400" dirty="0"/>
                  <a:t>Pas de fluorescence</a:t>
                </a:r>
                <a:endParaRPr lang="en-FR" sz="1400" dirty="0"/>
              </a:p>
            </p:txBody>
          </p:sp>
          <p:sp>
            <p:nvSpPr>
              <p:cNvPr id="74" name="Right Arrow 73">
                <a:extLst>
                  <a:ext uri="{FF2B5EF4-FFF2-40B4-BE49-F238E27FC236}">
                    <a16:creationId xmlns:a16="http://schemas.microsoft.com/office/drawing/2014/main" id="{56470C2F-6823-5FAE-6D60-8C19CD19B9DF}"/>
                  </a:ext>
                </a:extLst>
              </p:cNvPr>
              <p:cNvSpPr/>
              <p:nvPr/>
            </p:nvSpPr>
            <p:spPr>
              <a:xfrm>
                <a:off x="5772151" y="5340355"/>
                <a:ext cx="341491" cy="357188"/>
              </a:xfrm>
              <a:prstGeom prst="rightArrow">
                <a:avLst>
                  <a:gd name="adj1" fmla="val 50000"/>
                  <a:gd name="adj2" fmla="val 0"/>
                </a:avLst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dirty="0"/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018F250C-E43F-1B0F-19B9-99FDDD6A10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757791" y="6309106"/>
                <a:ext cx="5143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D2772BEF-4871-BAD7-CFB9-9673C30475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61244" y="6309106"/>
                <a:ext cx="146995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Right Arrow 76">
                <a:extLst>
                  <a:ext uri="{FF2B5EF4-FFF2-40B4-BE49-F238E27FC236}">
                    <a16:creationId xmlns:a16="http://schemas.microsoft.com/office/drawing/2014/main" id="{E79F7BAA-708A-C39B-2BED-5616F280952F}"/>
                  </a:ext>
                </a:extLst>
              </p:cNvPr>
              <p:cNvSpPr/>
              <p:nvPr/>
            </p:nvSpPr>
            <p:spPr>
              <a:xfrm>
                <a:off x="6113642" y="6052928"/>
                <a:ext cx="1146254" cy="357188"/>
              </a:xfrm>
              <a:prstGeom prst="rightArrow">
                <a:avLst/>
              </a:prstGeom>
              <a:solidFill>
                <a:srgbClr val="00FA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dirty="0"/>
              </a:p>
            </p:txBody>
          </p: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11CE40B6-BD0F-8063-BE8C-9F4AEB907A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66385" y="6309106"/>
                <a:ext cx="42042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9AD5D3E-6E65-251D-E695-4FF7A370A8F2}"/>
                  </a:ext>
                </a:extLst>
              </p:cNvPr>
              <p:cNvSpPr/>
              <p:nvPr/>
            </p:nvSpPr>
            <p:spPr>
              <a:xfrm>
                <a:off x="4664885" y="6266575"/>
                <a:ext cx="106325" cy="10632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0F2DE8C3-F0A3-04FE-EB0D-429FDEA60C18}"/>
                  </a:ext>
                </a:extLst>
              </p:cNvPr>
              <p:cNvSpPr txBox="1"/>
              <p:nvPr/>
            </p:nvSpPr>
            <p:spPr>
              <a:xfrm>
                <a:off x="6331609" y="6071756"/>
                <a:ext cx="4764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/>
                  <a:t>GFP</a:t>
                </a:r>
                <a:endParaRPr lang="en-FR" sz="1400" b="1" dirty="0"/>
              </a:p>
            </p:txBody>
          </p:sp>
          <p:sp>
            <p:nvSpPr>
              <p:cNvPr id="82" name="Right Arrow 81">
                <a:extLst>
                  <a:ext uri="{FF2B5EF4-FFF2-40B4-BE49-F238E27FC236}">
                    <a16:creationId xmlns:a16="http://schemas.microsoft.com/office/drawing/2014/main" id="{D9104464-9D16-DC08-2EBF-3BB0530CF875}"/>
                  </a:ext>
                </a:extLst>
              </p:cNvPr>
              <p:cNvSpPr/>
              <p:nvPr/>
            </p:nvSpPr>
            <p:spPr>
              <a:xfrm>
                <a:off x="5772151" y="6052928"/>
                <a:ext cx="341491" cy="357188"/>
              </a:xfrm>
              <a:prstGeom prst="rightArrow">
                <a:avLst>
                  <a:gd name="adj1" fmla="val 50000"/>
                  <a:gd name="adj2" fmla="val 0"/>
                </a:avLst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dirty="0"/>
              </a:p>
            </p:txBody>
          </p:sp>
          <p:sp>
            <p:nvSpPr>
              <p:cNvPr id="83" name="Teardrop 82">
                <a:extLst>
                  <a:ext uri="{FF2B5EF4-FFF2-40B4-BE49-F238E27FC236}">
                    <a16:creationId xmlns:a16="http://schemas.microsoft.com/office/drawing/2014/main" id="{5BFE5575-7D37-08AA-5223-54038E08A6B2}"/>
                  </a:ext>
                </a:extLst>
              </p:cNvPr>
              <p:cNvSpPr/>
              <p:nvPr/>
            </p:nvSpPr>
            <p:spPr>
              <a:xfrm>
                <a:off x="7494015" y="6071756"/>
                <a:ext cx="1146254" cy="446610"/>
              </a:xfrm>
              <a:prstGeom prst="teardrop">
                <a:avLst/>
              </a:prstGeom>
              <a:solidFill>
                <a:srgbClr val="00FA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1B946B7-FB57-C4A3-E1D7-099BB7B966C6}"/>
                  </a:ext>
                </a:extLst>
              </p:cNvPr>
              <p:cNvSpPr txBox="1"/>
              <p:nvPr/>
            </p:nvSpPr>
            <p:spPr>
              <a:xfrm>
                <a:off x="7508656" y="6141172"/>
                <a:ext cx="11169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b="1" dirty="0"/>
                  <a:t>C</a:t>
                </a:r>
                <a:r>
                  <a:rPr lang="en-FR" sz="1400" b="1" dirty="0"/>
                  <a:t>ellule verte</a:t>
                </a:r>
              </a:p>
            </p:txBody>
          </p:sp>
        </p:grpSp>
      </p:grpSp>
      <p:sp>
        <p:nvSpPr>
          <p:cNvPr id="87" name="Left Brace 86">
            <a:extLst>
              <a:ext uri="{FF2B5EF4-FFF2-40B4-BE49-F238E27FC236}">
                <a16:creationId xmlns:a16="http://schemas.microsoft.com/office/drawing/2014/main" id="{84B206D8-7D17-C77C-F80D-6A0794339B48}"/>
              </a:ext>
            </a:extLst>
          </p:cNvPr>
          <p:cNvSpPr/>
          <p:nvPr/>
        </p:nvSpPr>
        <p:spPr>
          <a:xfrm rot="5400000">
            <a:off x="913799" y="1540188"/>
            <a:ext cx="192674" cy="72291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2C2BE9F-AED3-1DC0-3526-B56FACF414D7}"/>
              </a:ext>
            </a:extLst>
          </p:cNvPr>
          <p:cNvSpPr txBox="1"/>
          <p:nvPr/>
        </p:nvSpPr>
        <p:spPr>
          <a:xfrm>
            <a:off x="668536" y="1518834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Gène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F52D1214-F804-B9A4-D754-159092DC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634" y="4011578"/>
            <a:ext cx="2450442" cy="118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52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F18D5E-57EF-4FBF-1C0E-9DF6E674E8F4}"/>
              </a:ext>
            </a:extLst>
          </p:cNvPr>
          <p:cNvSpPr txBox="1"/>
          <p:nvPr/>
        </p:nvSpPr>
        <p:spPr>
          <a:xfrm>
            <a:off x="2964152" y="106320"/>
            <a:ext cx="3215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La première division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A96F50-475A-3DED-3E73-D6E8114026A5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8CC7BEF-280E-E660-8CE3-03BA8A1C1B39}"/>
              </a:ext>
            </a:extLst>
          </p:cNvPr>
          <p:cNvSpPr txBox="1"/>
          <p:nvPr/>
        </p:nvSpPr>
        <p:spPr>
          <a:xfrm>
            <a:off x="199873" y="832600"/>
            <a:ext cx="8744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La première division d’un embryon du nématode </a:t>
            </a:r>
            <a:r>
              <a:rPr lang="en-FR" i="1" dirty="0"/>
              <a:t>Caenorhabditis elegans </a:t>
            </a:r>
            <a:r>
              <a:rPr lang="en-FR" dirty="0"/>
              <a:t>après fécondation</a:t>
            </a:r>
          </a:p>
        </p:txBody>
      </p:sp>
      <p:pic>
        <p:nvPicPr>
          <p:cNvPr id="6" name="dev045823-sup-movie4-half">
            <a:hlinkClick r:id="" action="ppaction://media"/>
            <a:extLst>
              <a:ext uri="{FF2B5EF4-FFF2-40B4-BE49-F238E27FC236}">
                <a16:creationId xmlns:a16="http://schemas.microsoft.com/office/drawing/2014/main" id="{DFA63C0C-7F55-7C80-426A-1290EFFA62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960867"/>
            <a:ext cx="9144000" cy="19081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4D54BE8-1418-F46D-8D9E-3E118939673A}"/>
              </a:ext>
            </a:extLst>
          </p:cNvPr>
          <p:cNvSpPr txBox="1"/>
          <p:nvPr/>
        </p:nvSpPr>
        <p:spPr>
          <a:xfrm>
            <a:off x="462453" y="2396361"/>
            <a:ext cx="2156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sz="1600" b="1" dirty="0">
                <a:solidFill>
                  <a:srgbClr val="00FA00"/>
                </a:solidFill>
              </a:rPr>
              <a:t>Marqueur 1</a:t>
            </a:r>
            <a:r>
              <a:rPr lang="en-FR" sz="1600" b="1" dirty="0"/>
              <a:t> </a:t>
            </a:r>
          </a:p>
          <a:p>
            <a:pPr algn="ctr"/>
            <a:r>
              <a:rPr lang="en-FR" sz="1600" dirty="0"/>
              <a:t>future zone postérieure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BE1010-6F32-3235-A9E4-BA517564E281}"/>
              </a:ext>
            </a:extLst>
          </p:cNvPr>
          <p:cNvSpPr txBox="1"/>
          <p:nvPr/>
        </p:nvSpPr>
        <p:spPr>
          <a:xfrm>
            <a:off x="3489665" y="2396361"/>
            <a:ext cx="20654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sz="1600" b="1" dirty="0">
                <a:solidFill>
                  <a:srgbClr val="FF0000"/>
                </a:solidFill>
              </a:rPr>
              <a:t>Marqueur 2 </a:t>
            </a:r>
          </a:p>
          <a:p>
            <a:pPr algn="ctr"/>
            <a:r>
              <a:rPr lang="en-FR" sz="1600" dirty="0"/>
              <a:t>future zone antérieure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65DDB1-ABDA-F76F-F849-9604060FF80D}"/>
              </a:ext>
            </a:extLst>
          </p:cNvPr>
          <p:cNvSpPr txBox="1"/>
          <p:nvPr/>
        </p:nvSpPr>
        <p:spPr>
          <a:xfrm>
            <a:off x="6290001" y="2396361"/>
            <a:ext cx="2447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sz="1600" b="1" dirty="0">
                <a:solidFill>
                  <a:srgbClr val="00FA00"/>
                </a:solidFill>
              </a:rPr>
              <a:t>Marqueur 1</a:t>
            </a:r>
            <a:r>
              <a:rPr lang="en-FR" sz="1600" b="1" dirty="0"/>
              <a:t> + </a:t>
            </a:r>
            <a:r>
              <a:rPr lang="en-FR" sz="1600" b="1" dirty="0">
                <a:solidFill>
                  <a:srgbClr val="FF0000"/>
                </a:solidFill>
              </a:rPr>
              <a:t>Marqueur 2 </a:t>
            </a:r>
          </a:p>
          <a:p>
            <a:pPr algn="ctr"/>
            <a:r>
              <a:rPr lang="en-FR" sz="1600" dirty="0"/>
              <a:t>simultanément</a:t>
            </a:r>
          </a:p>
        </p:txBody>
      </p:sp>
    </p:spTree>
    <p:extLst>
      <p:ext uri="{BB962C8B-B14F-4D97-AF65-F5344CB8AC3E}">
        <p14:creationId xmlns:p14="http://schemas.microsoft.com/office/powerpoint/2010/main" val="168267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41587_2018_BFnbt4166_MOESM11_ESM">
            <a:hlinkClick r:id="" action="ppaction://media"/>
            <a:extLst>
              <a:ext uri="{FF2B5EF4-FFF2-40B4-BE49-F238E27FC236}">
                <a16:creationId xmlns:a16="http://schemas.microsoft.com/office/drawing/2014/main" id="{340768D6-6620-C26A-47D0-147BE3E35B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54568" y="652092"/>
            <a:ext cx="7340229" cy="62090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F18D5E-57EF-4FBF-1C0E-9DF6E674E8F4}"/>
              </a:ext>
            </a:extLst>
          </p:cNvPr>
          <p:cNvSpPr txBox="1"/>
          <p:nvPr/>
        </p:nvSpPr>
        <p:spPr>
          <a:xfrm>
            <a:off x="1345123" y="106320"/>
            <a:ext cx="6453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Plusieurs cellules aux identités différentes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A96F50-475A-3DED-3E73-D6E8114026A5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01E7886-E2BD-5F6A-8DD0-1B6C0DEDAD1B}"/>
              </a:ext>
            </a:extLst>
          </p:cNvPr>
          <p:cNvSpPr txBox="1"/>
          <p:nvPr/>
        </p:nvSpPr>
        <p:spPr>
          <a:xfrm>
            <a:off x="106884" y="1387033"/>
            <a:ext cx="12382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2000" b="1" dirty="0"/>
              <a:t>Jeune embryon de souris</a:t>
            </a:r>
          </a:p>
          <a:p>
            <a:pPr algn="ctr"/>
            <a:r>
              <a:rPr lang="en-GB" sz="2000" b="1" dirty="0"/>
              <a:t>J</a:t>
            </a:r>
            <a:r>
              <a:rPr lang="en-FR" sz="2000" b="1" dirty="0"/>
              <a:t>our 1-2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C525D26-5663-31FD-AB96-4746449F598B}"/>
              </a:ext>
            </a:extLst>
          </p:cNvPr>
          <p:cNvCxnSpPr/>
          <p:nvPr/>
        </p:nvCxnSpPr>
        <p:spPr>
          <a:xfrm>
            <a:off x="1649139" y="3584049"/>
            <a:ext cx="1044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2FE5155-4BE6-B924-3CD5-99934B3239F4}"/>
              </a:ext>
            </a:extLst>
          </p:cNvPr>
          <p:cNvSpPr txBox="1"/>
          <p:nvPr/>
        </p:nvSpPr>
        <p:spPr>
          <a:xfrm>
            <a:off x="1795136" y="3214717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>
                <a:solidFill>
                  <a:schemeClr val="bg1"/>
                </a:solidFill>
              </a:rPr>
              <a:t>0,1 mm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BD0A4-1786-B6DD-01AC-62AC829CDA31}"/>
              </a:ext>
            </a:extLst>
          </p:cNvPr>
          <p:cNvSpPr txBox="1"/>
          <p:nvPr/>
        </p:nvSpPr>
        <p:spPr>
          <a:xfrm>
            <a:off x="37623" y="3030051"/>
            <a:ext cx="168873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/>
              <a:t>Marqueur 1</a:t>
            </a:r>
          </a:p>
          <a:p>
            <a:r>
              <a:rPr lang="en-FR" dirty="0"/>
              <a:t>(vert): toutes</a:t>
            </a:r>
          </a:p>
          <a:p>
            <a:r>
              <a:rPr lang="en-FR" dirty="0"/>
              <a:t> les cellules</a:t>
            </a:r>
          </a:p>
          <a:p>
            <a:endParaRPr lang="en-FR" dirty="0"/>
          </a:p>
          <a:p>
            <a:r>
              <a:rPr lang="en-FR" dirty="0"/>
              <a:t>Marqueur 2</a:t>
            </a:r>
          </a:p>
          <a:p>
            <a:r>
              <a:rPr lang="en-FR" dirty="0"/>
              <a:t>(blanc): </a:t>
            </a:r>
          </a:p>
          <a:p>
            <a:r>
              <a:rPr lang="en-GB" dirty="0"/>
              <a:t>C</a:t>
            </a:r>
            <a:r>
              <a:rPr lang="en-FR" dirty="0"/>
              <a:t>ellules du</a:t>
            </a:r>
          </a:p>
          <a:p>
            <a:r>
              <a:rPr lang="en-FR" dirty="0"/>
              <a:t>futur embryon,</a:t>
            </a:r>
          </a:p>
          <a:p>
            <a:r>
              <a:rPr lang="en-GB" dirty="0"/>
              <a:t>l</a:t>
            </a:r>
            <a:r>
              <a:rPr lang="en-FR" dirty="0"/>
              <a:t>es autres étant </a:t>
            </a:r>
          </a:p>
          <a:p>
            <a:r>
              <a:rPr lang="en-FR" dirty="0"/>
              <a:t>les cellules du </a:t>
            </a:r>
          </a:p>
          <a:p>
            <a:r>
              <a:rPr lang="en-FR" dirty="0"/>
              <a:t>futur placenta</a:t>
            </a:r>
          </a:p>
        </p:txBody>
      </p:sp>
    </p:spTree>
    <p:extLst>
      <p:ext uri="{BB962C8B-B14F-4D97-AF65-F5344CB8AC3E}">
        <p14:creationId xmlns:p14="http://schemas.microsoft.com/office/powerpoint/2010/main" val="274404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0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2"/>
          <a:srcRect l="3246" r="73922"/>
          <a:stretch/>
        </p:blipFill>
        <p:spPr>
          <a:xfrm rot="5400000" flipH="1" flipV="1">
            <a:off x="5670032" y="-322252"/>
            <a:ext cx="1292028" cy="42420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6FE77B-C20C-CB9C-15BF-844372AEDEF0}"/>
              </a:ext>
            </a:extLst>
          </p:cNvPr>
          <p:cNvSpPr txBox="1"/>
          <p:nvPr/>
        </p:nvSpPr>
        <p:spPr>
          <a:xfrm>
            <a:off x="711884" y="106320"/>
            <a:ext cx="7720319" cy="523220"/>
          </a:xfrm>
          <a:prstGeom prst="rect">
            <a:avLst/>
          </a:prstGeom>
          <a:solidFill>
            <a:srgbClr val="FE1DFF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DIN Alternate" panose="020B0500000000000000" pitchFamily="34" charset="77"/>
              </a:rPr>
              <a:t>Régionalisation : l’apport de la mouche du vinaigre </a:t>
            </a:r>
            <a:endParaRPr lang="en-FR" sz="2800" b="1" dirty="0">
              <a:solidFill>
                <a:schemeClr val="bg1"/>
              </a:solidFill>
              <a:latin typeface="DIN Alternate" panose="020B0500000000000000" pitchFamily="34" charset="77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A79603-4AB0-0C08-2E7D-01ECF5349E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15887"/>
          <a:stretch>
            <a:fillRect/>
          </a:stretch>
        </p:blipFill>
        <p:spPr>
          <a:xfrm>
            <a:off x="572919" y="646233"/>
            <a:ext cx="2758110" cy="198664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008" y="2724815"/>
            <a:ext cx="4183721" cy="394086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0662328-2F7A-4B77-B0D6-D1B3E3EB8B79}"/>
              </a:ext>
            </a:extLst>
          </p:cNvPr>
          <p:cNvGrpSpPr/>
          <p:nvPr/>
        </p:nvGrpSpPr>
        <p:grpSpPr>
          <a:xfrm>
            <a:off x="711884" y="2559404"/>
            <a:ext cx="2523223" cy="4008077"/>
            <a:chOff x="5648621" y="2587513"/>
            <a:chExt cx="2523223" cy="4008077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5"/>
            <a:srcRect l="27135" r="29851" b="48264"/>
            <a:stretch/>
          </p:blipFill>
          <p:spPr>
            <a:xfrm>
              <a:off x="5648621" y="4572298"/>
              <a:ext cx="2523223" cy="2023292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5"/>
            <a:srcRect l="72338" b="48264"/>
            <a:stretch/>
          </p:blipFill>
          <p:spPr>
            <a:xfrm>
              <a:off x="6014176" y="2587513"/>
              <a:ext cx="1622708" cy="202329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F644384-3C5E-2D2E-AF20-C099843C14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909" y="4603564"/>
            <a:ext cx="3026891" cy="214811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662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29" y="2072187"/>
            <a:ext cx="3508191" cy="409471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229" y="2092067"/>
            <a:ext cx="1888537" cy="386291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r="41252"/>
          <a:stretch/>
        </p:blipFill>
        <p:spPr>
          <a:xfrm>
            <a:off x="5754874" y="1829309"/>
            <a:ext cx="2904384" cy="45614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4A50BA-AA18-9159-8175-024DF4349C74}"/>
              </a:ext>
            </a:extLst>
          </p:cNvPr>
          <p:cNvSpPr txBox="1"/>
          <p:nvPr/>
        </p:nvSpPr>
        <p:spPr>
          <a:xfrm>
            <a:off x="307912" y="106320"/>
            <a:ext cx="8528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En quoi l’étude de la mouche a-t-elle éclairé la biologie humaine ?</a:t>
            </a:r>
            <a:endParaRPr lang="en-FR" sz="24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1F2F11-911D-CB50-547E-D6BE0B3D5CC5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7" descr="16264_031fly.jpg">
            <a:extLst>
              <a:ext uri="{FF2B5EF4-FFF2-40B4-BE49-F238E27FC236}">
                <a16:creationId xmlns:a16="http://schemas.microsoft.com/office/drawing/2014/main" id="{8E2351C1-251A-6550-D233-67913761F9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301" y="681517"/>
            <a:ext cx="2279479" cy="113785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771A44F-6E1C-2D17-ED33-540561E91D41}"/>
              </a:ext>
            </a:extLst>
          </p:cNvPr>
          <p:cNvGrpSpPr/>
          <p:nvPr/>
        </p:nvGrpSpPr>
        <p:grpSpPr>
          <a:xfrm>
            <a:off x="3625302" y="734489"/>
            <a:ext cx="2151650" cy="974685"/>
            <a:chOff x="871870" y="3660232"/>
            <a:chExt cx="7059181" cy="3197768"/>
          </a:xfrm>
        </p:grpSpPr>
        <p:pic>
          <p:nvPicPr>
            <p:cNvPr id="14" name="Image 4" descr="16767_wtflyhead.jpg">
              <a:extLst>
                <a:ext uri="{FF2B5EF4-FFF2-40B4-BE49-F238E27FC236}">
                  <a16:creationId xmlns:a16="http://schemas.microsoft.com/office/drawing/2014/main" id="{5551D156-03A7-ACA2-0065-7C9340EFA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870" y="3660232"/>
              <a:ext cx="3491580" cy="3197768"/>
            </a:xfrm>
            <a:prstGeom prst="rect">
              <a:avLst/>
            </a:prstGeom>
          </p:spPr>
        </p:pic>
        <p:pic>
          <p:nvPicPr>
            <p:cNvPr id="15" name="Image 5" descr="16768_antphead.jpg">
              <a:extLst>
                <a:ext uri="{FF2B5EF4-FFF2-40B4-BE49-F238E27FC236}">
                  <a16:creationId xmlns:a16="http://schemas.microsoft.com/office/drawing/2014/main" id="{1AB0710A-0A0C-0D6A-943B-1A5E9CEC8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9471" y="3660232"/>
              <a:ext cx="3491580" cy="3197768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B675658-6C7D-7CD0-B357-534027F148FF}"/>
              </a:ext>
            </a:extLst>
          </p:cNvPr>
          <p:cNvSpPr txBox="1"/>
          <p:nvPr/>
        </p:nvSpPr>
        <p:spPr>
          <a:xfrm>
            <a:off x="5959828" y="881113"/>
            <a:ext cx="3071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</a:t>
            </a:r>
            <a:r>
              <a:rPr lang="en-FR" dirty="0"/>
              <a:t>utant </a:t>
            </a:r>
            <a:r>
              <a:rPr lang="en-FR" i="1" dirty="0"/>
              <a:t>Antennapedia </a:t>
            </a:r>
            <a:r>
              <a:rPr lang="en-FR" dirty="0"/>
              <a:t>(avec </a:t>
            </a:r>
          </a:p>
          <a:p>
            <a:r>
              <a:rPr lang="en-FR" dirty="0"/>
              <a:t>pattes à la place des antennes)</a:t>
            </a:r>
          </a:p>
        </p:txBody>
      </p:sp>
    </p:spTree>
    <p:extLst>
      <p:ext uri="{BB962C8B-B14F-4D97-AF65-F5344CB8AC3E}">
        <p14:creationId xmlns:p14="http://schemas.microsoft.com/office/powerpoint/2010/main" val="59406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3BBCFC-ECE6-2EEC-5451-833B13FF2381}"/>
              </a:ext>
            </a:extLst>
          </p:cNvPr>
          <p:cNvSpPr txBox="1"/>
          <p:nvPr/>
        </p:nvSpPr>
        <p:spPr>
          <a:xfrm>
            <a:off x="168931" y="106320"/>
            <a:ext cx="8806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L’évènement le plus important de notre vie : la gastrulation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8AF767A-88F4-5D8B-6C41-BE12A29FEF21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xenopus-laevis-gastrulation-to-neurula-by-williams-and-smith">
            <a:hlinkClick r:id="" action="ppaction://media"/>
            <a:extLst>
              <a:ext uri="{FF2B5EF4-FFF2-40B4-BE49-F238E27FC236}">
                <a16:creationId xmlns:a16="http://schemas.microsoft.com/office/drawing/2014/main" id="{55790391-0D32-3D9A-17C1-82BE878519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6007" t="17562" r="19235" b="8896"/>
          <a:stretch>
            <a:fillRect/>
          </a:stretch>
        </p:blipFill>
        <p:spPr>
          <a:xfrm>
            <a:off x="1149700" y="890403"/>
            <a:ext cx="6568390" cy="57196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32F027-2A16-9F3E-828E-070D01D54802}"/>
              </a:ext>
            </a:extLst>
          </p:cNvPr>
          <p:cNvSpPr txBox="1"/>
          <p:nvPr/>
        </p:nvSpPr>
        <p:spPr>
          <a:xfrm>
            <a:off x="1149701" y="1152760"/>
            <a:ext cx="442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dirty="0"/>
              <a:t>Gastrulation et neurulation de l’embryon de crapaud (</a:t>
            </a:r>
            <a:r>
              <a:rPr lang="en-FR" i="1" dirty="0"/>
              <a:t>Xenopus laevis</a:t>
            </a:r>
            <a:r>
              <a:rPr lang="en-FR" dirty="0"/>
              <a:t>)</a:t>
            </a:r>
          </a:p>
        </p:txBody>
      </p:sp>
      <p:pic>
        <p:nvPicPr>
          <p:cNvPr id="2" name="gastrulation_videoplayback">
            <a:hlinkClick r:id="" action="ppaction://media"/>
            <a:extLst>
              <a:ext uri="{FF2B5EF4-FFF2-40B4-BE49-F238E27FC236}">
                <a16:creationId xmlns:a16="http://schemas.microsoft.com/office/drawing/2014/main" id="{DBD1EE0D-FBA4-719D-386A-3F22167421C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750" y="718917"/>
            <a:ext cx="9044049" cy="602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1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1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01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964087"/>
            <a:ext cx="3810000" cy="2235200"/>
          </a:xfrm>
          <a:prstGeom prst="rect">
            <a:avLst/>
          </a:prstGeom>
        </p:spPr>
      </p:pic>
      <p:pic>
        <p:nvPicPr>
          <p:cNvPr id="4" name="spemann-mangold-organizer-transplantation-by-de-robertis">
            <a:hlinkClick r:id="" action="ppaction://media"/>
            <a:extLst>
              <a:ext uri="{FF2B5EF4-FFF2-40B4-BE49-F238E27FC236}">
                <a16:creationId xmlns:a16="http://schemas.microsoft.com/office/drawing/2014/main" id="{4299DF88-424D-497D-312B-157B27F3D0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67304" y="3018665"/>
            <a:ext cx="5599523" cy="37330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FC4B35-9463-FDA6-A9BA-44402260042B}"/>
              </a:ext>
            </a:extLst>
          </p:cNvPr>
          <p:cNvSpPr txBox="1"/>
          <p:nvPr/>
        </p:nvSpPr>
        <p:spPr>
          <a:xfrm>
            <a:off x="732516" y="106320"/>
            <a:ext cx="7679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Gastrulation: une expérience spectaculaire de 1924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4B29EF3-4106-66F9-BA3C-F7767E71C1F2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495F143-B9EF-0876-3691-F53ECBBFE8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363" y="4046481"/>
            <a:ext cx="2142567" cy="185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6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08E82-4DDE-E462-53E4-A9BB9DD08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9977-B53B-BBDC-8526-2876B95FA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0526"/>
            <a:ext cx="8229600" cy="864052"/>
          </a:xfrm>
          <a:solidFill>
            <a:srgbClr val="FE1DFF"/>
          </a:solidFill>
        </p:spPr>
        <p:txBody>
          <a:bodyPr>
            <a:normAutofit fontScale="90000"/>
          </a:bodyPr>
          <a:lstStyle/>
          <a:p>
            <a:r>
              <a:rPr lang="en-FR" sz="3600" b="1" i="1" dirty="0">
                <a:solidFill>
                  <a:schemeClr val="bg1"/>
                </a:solidFill>
                <a:latin typeface="Avenir Heavy Oblique" panose="02000503020000020003" pitchFamily="2" charset="0"/>
              </a:rPr>
              <a:t>Gastrulation et migration : les cellules se déplacent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48DA20-5F6E-90D7-CFD9-41B5856A0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10" y="1423965"/>
            <a:ext cx="4202831" cy="48569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859D8E-08C8-8221-2DD5-192BE3833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080" y="2584450"/>
            <a:ext cx="3416300" cy="16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933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08E82-4DDE-E462-53E4-A9BB9DD08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D9977-B53B-BBDC-8526-2876B95FA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0526"/>
            <a:ext cx="8229600" cy="864052"/>
          </a:xfrm>
          <a:solidFill>
            <a:srgbClr val="FE1DFF"/>
          </a:solidFill>
        </p:spPr>
        <p:txBody>
          <a:bodyPr>
            <a:normAutofit fontScale="90000"/>
          </a:bodyPr>
          <a:lstStyle/>
          <a:p>
            <a:r>
              <a:rPr lang="en-FR" sz="3600" b="1" i="1" dirty="0">
                <a:solidFill>
                  <a:schemeClr val="bg1"/>
                </a:solidFill>
                <a:latin typeface="Avenir Heavy Oblique" panose="02000503020000020003" pitchFamily="2" charset="0"/>
              </a:rPr>
              <a:t>Gastrulation et communication : les cellules dialoguent entre elles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A339F1E-9FA6-CDEA-E06C-F9F756C3A9EE}"/>
              </a:ext>
            </a:extLst>
          </p:cNvPr>
          <p:cNvGrpSpPr/>
          <p:nvPr/>
        </p:nvGrpSpPr>
        <p:grpSpPr>
          <a:xfrm>
            <a:off x="5193762" y="1128450"/>
            <a:ext cx="3836371" cy="5419816"/>
            <a:chOff x="5193762" y="1128450"/>
            <a:chExt cx="3836371" cy="5419816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615D8B3-0788-578F-EFF2-864714C927B6}"/>
                </a:ext>
              </a:extLst>
            </p:cNvPr>
            <p:cNvCxnSpPr/>
            <p:nvPr/>
          </p:nvCxnSpPr>
          <p:spPr>
            <a:xfrm>
              <a:off x="6504661" y="1292316"/>
              <a:ext cx="52551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1E27BA24-ED53-7852-F24C-F7C841C64C19}"/>
                </a:ext>
              </a:extLst>
            </p:cNvPr>
            <p:cNvGrpSpPr/>
            <p:nvPr/>
          </p:nvGrpSpPr>
          <p:grpSpPr>
            <a:xfrm>
              <a:off x="5193762" y="1128450"/>
              <a:ext cx="3836371" cy="5419816"/>
              <a:chOff x="-9367" y="1283188"/>
              <a:chExt cx="3836371" cy="5419816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C4E0E7F5-53E9-B9A0-6B2E-C1A4D7DA9B59}"/>
                  </a:ext>
                </a:extLst>
              </p:cNvPr>
              <p:cNvGrpSpPr/>
              <p:nvPr/>
            </p:nvGrpSpPr>
            <p:grpSpPr>
              <a:xfrm>
                <a:off x="-9367" y="1283188"/>
                <a:ext cx="3836371" cy="5419816"/>
                <a:chOff x="-9367" y="1283188"/>
                <a:chExt cx="3836371" cy="5419816"/>
              </a:xfrm>
            </p:grpSpPr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431893B2-1491-DDC0-CDF8-BF158ECB56A2}"/>
                    </a:ext>
                  </a:extLst>
                </p:cNvPr>
                <p:cNvGrpSpPr/>
                <p:nvPr/>
              </p:nvGrpSpPr>
              <p:grpSpPr>
                <a:xfrm>
                  <a:off x="-9367" y="1283188"/>
                  <a:ext cx="3790126" cy="4558042"/>
                  <a:chOff x="274299" y="1359252"/>
                  <a:chExt cx="3973027" cy="4778000"/>
                </a:xfrm>
              </p:grpSpPr>
              <p:pic>
                <p:nvPicPr>
                  <p:cNvPr id="7" name="Picture 16" descr="Schéma de la membrane plasmique d'une cellule">
                    <a:extLst>
                      <a:ext uri="{FF2B5EF4-FFF2-40B4-BE49-F238E27FC236}">
                        <a16:creationId xmlns:a16="http://schemas.microsoft.com/office/drawing/2014/main" id="{8DBEC478-7B7A-C209-81AA-0FBA32985B6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24028"/>
                  <a:stretch>
                    <a:fillRect/>
                  </a:stretch>
                </p:blipFill>
                <p:spPr bwMode="auto">
                  <a:xfrm>
                    <a:off x="1553049" y="1700317"/>
                    <a:ext cx="2694277" cy="1798442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8" name="Oval 7">
                    <a:extLst>
                      <a:ext uri="{FF2B5EF4-FFF2-40B4-BE49-F238E27FC236}">
                        <a16:creationId xmlns:a16="http://schemas.microsoft.com/office/drawing/2014/main" id="{E1F14AAD-F557-4B99-3703-53E3996E882B}"/>
                      </a:ext>
                    </a:extLst>
                  </p:cNvPr>
                  <p:cNvSpPr/>
                  <p:nvPr/>
                </p:nvSpPr>
                <p:spPr>
                  <a:xfrm>
                    <a:off x="2688473" y="1428149"/>
                    <a:ext cx="174977" cy="174977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  <a:effectLst>
                    <a:innerShdw blurRad="63500" dist="50800" dir="2700000">
                      <a:srgbClr val="C00000">
                        <a:alpha val="50000"/>
                      </a:srgbClr>
                    </a:innerShdw>
                  </a:effectLst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FR"/>
                  </a:p>
                </p:txBody>
              </p:sp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BFFF6BDF-A572-1860-4AB6-41C34E8F3437}"/>
                      </a:ext>
                    </a:extLst>
                  </p:cNvPr>
                  <p:cNvSpPr txBox="1"/>
                  <p:nvPr/>
                </p:nvSpPr>
                <p:spPr>
                  <a:xfrm>
                    <a:off x="466692" y="1359252"/>
                    <a:ext cx="1003309" cy="35489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600" b="1" dirty="0"/>
                      <a:t>P</a:t>
                    </a:r>
                    <a:r>
                      <a:rPr lang="en-FR" sz="1600" b="1" dirty="0"/>
                      <a:t>rotéine </a:t>
                    </a:r>
                  </a:p>
                </p:txBody>
              </p:sp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B9D4EC93-A2AB-8B2B-D8F1-9A87313970D7}"/>
                      </a:ext>
                    </a:extLst>
                  </p:cNvPr>
                  <p:cNvSpPr txBox="1"/>
                  <p:nvPr/>
                </p:nvSpPr>
                <p:spPr>
                  <a:xfrm>
                    <a:off x="397602" y="2430261"/>
                    <a:ext cx="1127553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FR" sz="1600" b="1" dirty="0"/>
                      <a:t>Membrane</a:t>
                    </a:r>
                  </a:p>
                  <a:p>
                    <a:pPr algn="ctr"/>
                    <a:r>
                      <a:rPr lang="en-FR" sz="1600" b="1" dirty="0"/>
                      <a:t>cellule</a:t>
                    </a:r>
                  </a:p>
                </p:txBody>
              </p: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958573A3-FCB2-FDFA-C0C0-A12897066576}"/>
                      </a:ext>
                    </a:extLst>
                  </p:cNvPr>
                  <p:cNvSpPr txBox="1"/>
                  <p:nvPr/>
                </p:nvSpPr>
                <p:spPr>
                  <a:xfrm>
                    <a:off x="620483" y="3575703"/>
                    <a:ext cx="681790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FR" sz="1600" b="1" dirty="0"/>
                      <a:t>Relais</a:t>
                    </a: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C20FABE5-6032-3907-A523-E740B247D3BE}"/>
                      </a:ext>
                    </a:extLst>
                  </p:cNvPr>
                  <p:cNvSpPr txBox="1"/>
                  <p:nvPr/>
                </p:nvSpPr>
                <p:spPr>
                  <a:xfrm>
                    <a:off x="274299" y="4305647"/>
                    <a:ext cx="1374159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GB" sz="1600" b="1" dirty="0"/>
                      <a:t>A</a:t>
                    </a:r>
                    <a:r>
                      <a:rPr lang="en-FR" sz="1600" b="1" dirty="0"/>
                      <a:t>mplification </a:t>
                    </a: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CFEB5728-6375-BCA8-78D1-22A31EE3D4B6}"/>
                      </a:ext>
                    </a:extLst>
                  </p:cNvPr>
                  <p:cNvSpPr txBox="1"/>
                  <p:nvPr/>
                </p:nvSpPr>
                <p:spPr>
                  <a:xfrm>
                    <a:off x="457002" y="5524257"/>
                    <a:ext cx="1008754" cy="61299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fr-FR" sz="1600" b="1" dirty="0"/>
                      <a:t>Réponse </a:t>
                    </a:r>
                  </a:p>
                  <a:p>
                    <a:pPr algn="ctr"/>
                    <a:r>
                      <a:rPr lang="fr-FR" sz="1600" b="1" dirty="0"/>
                      <a:t>cellulaire</a:t>
                    </a:r>
                    <a:endParaRPr lang="en-FR" sz="1600" b="1" dirty="0"/>
                  </a:p>
                </p:txBody>
              </p:sp>
              <p:cxnSp>
                <p:nvCxnSpPr>
                  <p:cNvPr id="15" name="Straight Arrow Connector 14">
                    <a:extLst>
                      <a:ext uri="{FF2B5EF4-FFF2-40B4-BE49-F238E27FC236}">
                        <a16:creationId xmlns:a16="http://schemas.microsoft.com/office/drawing/2014/main" id="{3F2697D6-65F8-AE05-2396-D851EA64E604}"/>
                      </a:ext>
                    </a:extLst>
                  </p:cNvPr>
                  <p:cNvCxnSpPr>
                    <a:cxnSpLocks/>
                    <a:stCxn id="8" idx="4"/>
                  </p:cNvCxnSpPr>
                  <p:nvPr/>
                </p:nvCxnSpPr>
                <p:spPr>
                  <a:xfrm flipH="1">
                    <a:off x="2775961" y="1603126"/>
                    <a:ext cx="1" cy="798854"/>
                  </a:xfrm>
                  <a:prstGeom prst="straightConnector1">
                    <a:avLst/>
                  </a:prstGeom>
                  <a:ln w="12700">
                    <a:solidFill>
                      <a:srgbClr val="FF0000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79A76C9F-641E-8E68-F51F-33C22D4740CD}"/>
                      </a:ext>
                    </a:extLst>
                  </p:cNvPr>
                  <p:cNvGrpSpPr/>
                  <p:nvPr/>
                </p:nvGrpSpPr>
                <p:grpSpPr>
                  <a:xfrm>
                    <a:off x="1856370" y="3688010"/>
                    <a:ext cx="2390956" cy="1793217"/>
                    <a:chOff x="6350299" y="3513843"/>
                    <a:chExt cx="2390956" cy="1793217"/>
                  </a:xfrm>
                </p:grpSpPr>
                <p:pic>
                  <p:nvPicPr>
                    <p:cNvPr id="17" name="Picture 12">
                      <a:extLst>
                        <a:ext uri="{FF2B5EF4-FFF2-40B4-BE49-F238E27FC236}">
                          <a16:creationId xmlns:a16="http://schemas.microsoft.com/office/drawing/2014/main" id="{7B62CFCE-6D07-E495-F658-0100904407BF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350299" y="3513843"/>
                      <a:ext cx="2390956" cy="1793217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18" name="Freeform 17">
                      <a:extLst>
                        <a:ext uri="{FF2B5EF4-FFF2-40B4-BE49-F238E27FC236}">
                          <a16:creationId xmlns:a16="http://schemas.microsoft.com/office/drawing/2014/main" id="{24AC3482-5BB3-6144-76BB-800EC5FED4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7379" y="3805803"/>
                      <a:ext cx="681268" cy="623503"/>
                    </a:xfrm>
                    <a:custGeom>
                      <a:avLst/>
                      <a:gdLst>
                        <a:gd name="csX0" fmla="*/ 306977 w 821083"/>
                        <a:gd name="csY0" fmla="*/ 0 h 692331"/>
                        <a:gd name="csX1" fmla="*/ 378823 w 821083"/>
                        <a:gd name="csY1" fmla="*/ 6531 h 692331"/>
                        <a:gd name="csX2" fmla="*/ 522514 w 821083"/>
                        <a:gd name="csY2" fmla="*/ 13063 h 692331"/>
                        <a:gd name="csX3" fmla="*/ 548640 w 821083"/>
                        <a:gd name="csY3" fmla="*/ 26126 h 692331"/>
                        <a:gd name="csX4" fmla="*/ 568234 w 821083"/>
                        <a:gd name="csY4" fmla="*/ 32657 h 692331"/>
                        <a:gd name="csX5" fmla="*/ 627017 w 821083"/>
                        <a:gd name="csY5" fmla="*/ 71846 h 692331"/>
                        <a:gd name="csX6" fmla="*/ 646612 w 821083"/>
                        <a:gd name="csY6" fmla="*/ 84909 h 692331"/>
                        <a:gd name="csX7" fmla="*/ 666206 w 821083"/>
                        <a:gd name="csY7" fmla="*/ 91440 h 692331"/>
                        <a:gd name="csX8" fmla="*/ 698863 w 821083"/>
                        <a:gd name="csY8" fmla="*/ 117566 h 692331"/>
                        <a:gd name="csX9" fmla="*/ 724989 w 821083"/>
                        <a:gd name="csY9" fmla="*/ 130629 h 692331"/>
                        <a:gd name="csX10" fmla="*/ 764177 w 821083"/>
                        <a:gd name="csY10" fmla="*/ 169817 h 692331"/>
                        <a:gd name="csX11" fmla="*/ 809897 w 821083"/>
                        <a:gd name="csY11" fmla="*/ 209006 h 692331"/>
                        <a:gd name="csX12" fmla="*/ 809897 w 821083"/>
                        <a:gd name="csY12" fmla="*/ 372291 h 692331"/>
                        <a:gd name="csX13" fmla="*/ 796834 w 821083"/>
                        <a:gd name="csY13" fmla="*/ 411480 h 692331"/>
                        <a:gd name="csX14" fmla="*/ 783772 w 821083"/>
                        <a:gd name="csY14" fmla="*/ 483326 h 692331"/>
                        <a:gd name="csX15" fmla="*/ 770709 w 821083"/>
                        <a:gd name="csY15" fmla="*/ 522514 h 692331"/>
                        <a:gd name="csX16" fmla="*/ 757646 w 821083"/>
                        <a:gd name="csY16" fmla="*/ 542109 h 692331"/>
                        <a:gd name="csX17" fmla="*/ 738052 w 821083"/>
                        <a:gd name="csY17" fmla="*/ 548640 h 692331"/>
                        <a:gd name="csX18" fmla="*/ 705394 w 821083"/>
                        <a:gd name="csY18" fmla="*/ 561703 h 692331"/>
                        <a:gd name="csX19" fmla="*/ 685800 w 821083"/>
                        <a:gd name="csY19" fmla="*/ 568234 h 692331"/>
                        <a:gd name="csX20" fmla="*/ 627017 w 821083"/>
                        <a:gd name="csY20" fmla="*/ 594360 h 692331"/>
                        <a:gd name="csX21" fmla="*/ 568234 w 821083"/>
                        <a:gd name="csY21" fmla="*/ 613954 h 692331"/>
                        <a:gd name="csX22" fmla="*/ 548640 w 821083"/>
                        <a:gd name="csY22" fmla="*/ 620486 h 692331"/>
                        <a:gd name="csX23" fmla="*/ 476794 w 821083"/>
                        <a:gd name="csY23" fmla="*/ 633549 h 692331"/>
                        <a:gd name="csX24" fmla="*/ 450669 w 821083"/>
                        <a:gd name="csY24" fmla="*/ 640080 h 692331"/>
                        <a:gd name="csX25" fmla="*/ 411480 w 821083"/>
                        <a:gd name="csY25" fmla="*/ 646611 h 692331"/>
                        <a:gd name="csX26" fmla="*/ 346166 w 821083"/>
                        <a:gd name="csY26" fmla="*/ 672737 h 692331"/>
                        <a:gd name="csX27" fmla="*/ 313509 w 821083"/>
                        <a:gd name="csY27" fmla="*/ 679269 h 692331"/>
                        <a:gd name="csX28" fmla="*/ 293914 w 821083"/>
                        <a:gd name="csY28" fmla="*/ 685800 h 692331"/>
                        <a:gd name="csX29" fmla="*/ 267789 w 821083"/>
                        <a:gd name="csY29" fmla="*/ 692331 h 692331"/>
                        <a:gd name="csX30" fmla="*/ 169817 w 821083"/>
                        <a:gd name="csY30" fmla="*/ 685800 h 692331"/>
                        <a:gd name="csX31" fmla="*/ 150223 w 821083"/>
                        <a:gd name="csY31" fmla="*/ 672737 h 692331"/>
                        <a:gd name="csX32" fmla="*/ 91440 w 821083"/>
                        <a:gd name="csY32" fmla="*/ 627017 h 692331"/>
                        <a:gd name="csX33" fmla="*/ 52252 w 821083"/>
                        <a:gd name="csY33" fmla="*/ 581297 h 692331"/>
                        <a:gd name="csX34" fmla="*/ 39189 w 821083"/>
                        <a:gd name="csY34" fmla="*/ 561703 h 692331"/>
                        <a:gd name="csX35" fmla="*/ 32657 w 821083"/>
                        <a:gd name="csY35" fmla="*/ 542109 h 692331"/>
                        <a:gd name="csX36" fmla="*/ 19594 w 821083"/>
                        <a:gd name="csY36" fmla="*/ 509451 h 692331"/>
                        <a:gd name="csX37" fmla="*/ 0 w 821083"/>
                        <a:gd name="csY37" fmla="*/ 457200 h 692331"/>
                        <a:gd name="csX38" fmla="*/ 6532 w 821083"/>
                        <a:gd name="csY38" fmla="*/ 431074 h 692331"/>
                        <a:gd name="csX39" fmla="*/ 39189 w 821083"/>
                        <a:gd name="csY39" fmla="*/ 385354 h 692331"/>
                        <a:gd name="csX40" fmla="*/ 65314 w 821083"/>
                        <a:gd name="csY40" fmla="*/ 339634 h 692331"/>
                        <a:gd name="csX41" fmla="*/ 91440 w 821083"/>
                        <a:gd name="csY41" fmla="*/ 280851 h 692331"/>
                        <a:gd name="csX42" fmla="*/ 156754 w 821083"/>
                        <a:gd name="csY42" fmla="*/ 241663 h 692331"/>
                        <a:gd name="csX43" fmla="*/ 176349 w 821083"/>
                        <a:gd name="csY43" fmla="*/ 222069 h 692331"/>
                        <a:gd name="csX44" fmla="*/ 182880 w 821083"/>
                        <a:gd name="csY44" fmla="*/ 202474 h 692331"/>
                        <a:gd name="csX45" fmla="*/ 189412 w 821083"/>
                        <a:gd name="csY45" fmla="*/ 176349 h 692331"/>
                        <a:gd name="csX46" fmla="*/ 202474 w 821083"/>
                        <a:gd name="csY46" fmla="*/ 143691 h 692331"/>
                        <a:gd name="csX47" fmla="*/ 222069 w 821083"/>
                        <a:gd name="csY47" fmla="*/ 104503 h 692331"/>
                        <a:gd name="csX48" fmla="*/ 241663 w 821083"/>
                        <a:gd name="csY48" fmla="*/ 91440 h 692331"/>
                        <a:gd name="csX49" fmla="*/ 320040 w 821083"/>
                        <a:gd name="csY49" fmla="*/ 97971 h 69233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  <a:cxn ang="0">
                          <a:pos x="csX14" y="csY14"/>
                        </a:cxn>
                        <a:cxn ang="0">
                          <a:pos x="csX15" y="csY15"/>
                        </a:cxn>
                        <a:cxn ang="0">
                          <a:pos x="csX16" y="csY16"/>
                        </a:cxn>
                        <a:cxn ang="0">
                          <a:pos x="csX17" y="csY17"/>
                        </a:cxn>
                        <a:cxn ang="0">
                          <a:pos x="csX18" y="csY18"/>
                        </a:cxn>
                        <a:cxn ang="0">
                          <a:pos x="csX19" y="csY19"/>
                        </a:cxn>
                        <a:cxn ang="0">
                          <a:pos x="csX20" y="csY20"/>
                        </a:cxn>
                        <a:cxn ang="0">
                          <a:pos x="csX21" y="csY21"/>
                        </a:cxn>
                        <a:cxn ang="0">
                          <a:pos x="csX22" y="csY22"/>
                        </a:cxn>
                        <a:cxn ang="0">
                          <a:pos x="csX23" y="csY23"/>
                        </a:cxn>
                        <a:cxn ang="0">
                          <a:pos x="csX24" y="csY24"/>
                        </a:cxn>
                        <a:cxn ang="0">
                          <a:pos x="csX25" y="csY25"/>
                        </a:cxn>
                        <a:cxn ang="0">
                          <a:pos x="csX26" y="csY26"/>
                        </a:cxn>
                        <a:cxn ang="0">
                          <a:pos x="csX27" y="csY27"/>
                        </a:cxn>
                        <a:cxn ang="0">
                          <a:pos x="csX28" y="csY28"/>
                        </a:cxn>
                        <a:cxn ang="0">
                          <a:pos x="csX29" y="csY29"/>
                        </a:cxn>
                        <a:cxn ang="0">
                          <a:pos x="csX30" y="csY30"/>
                        </a:cxn>
                        <a:cxn ang="0">
                          <a:pos x="csX31" y="csY31"/>
                        </a:cxn>
                        <a:cxn ang="0">
                          <a:pos x="csX32" y="csY32"/>
                        </a:cxn>
                        <a:cxn ang="0">
                          <a:pos x="csX33" y="csY33"/>
                        </a:cxn>
                        <a:cxn ang="0">
                          <a:pos x="csX34" y="csY34"/>
                        </a:cxn>
                        <a:cxn ang="0">
                          <a:pos x="csX35" y="csY35"/>
                        </a:cxn>
                        <a:cxn ang="0">
                          <a:pos x="csX36" y="csY36"/>
                        </a:cxn>
                        <a:cxn ang="0">
                          <a:pos x="csX37" y="csY37"/>
                        </a:cxn>
                        <a:cxn ang="0">
                          <a:pos x="csX38" y="csY38"/>
                        </a:cxn>
                        <a:cxn ang="0">
                          <a:pos x="csX39" y="csY39"/>
                        </a:cxn>
                        <a:cxn ang="0">
                          <a:pos x="csX40" y="csY40"/>
                        </a:cxn>
                        <a:cxn ang="0">
                          <a:pos x="csX41" y="csY41"/>
                        </a:cxn>
                        <a:cxn ang="0">
                          <a:pos x="csX42" y="csY42"/>
                        </a:cxn>
                        <a:cxn ang="0">
                          <a:pos x="csX43" y="csY43"/>
                        </a:cxn>
                        <a:cxn ang="0">
                          <a:pos x="csX44" y="csY44"/>
                        </a:cxn>
                        <a:cxn ang="0">
                          <a:pos x="csX45" y="csY45"/>
                        </a:cxn>
                        <a:cxn ang="0">
                          <a:pos x="csX46" y="csY46"/>
                        </a:cxn>
                        <a:cxn ang="0">
                          <a:pos x="csX47" y="csY47"/>
                        </a:cxn>
                        <a:cxn ang="0">
                          <a:pos x="csX48" y="csY48"/>
                        </a:cxn>
                        <a:cxn ang="0">
                          <a:pos x="csX49" y="csY49"/>
                        </a:cxn>
                      </a:cxnLst>
                      <a:rect l="l" t="t" r="r" b="b"/>
                      <a:pathLst>
                        <a:path w="821083" h="692331">
                          <a:moveTo>
                            <a:pt x="306977" y="0"/>
                          </a:moveTo>
                          <a:cubicBezTo>
                            <a:pt x="330926" y="2177"/>
                            <a:pt x="354820" y="5076"/>
                            <a:pt x="378823" y="6531"/>
                          </a:cubicBezTo>
                          <a:cubicBezTo>
                            <a:pt x="426682" y="9432"/>
                            <a:pt x="474884" y="7567"/>
                            <a:pt x="522514" y="13063"/>
                          </a:cubicBezTo>
                          <a:cubicBezTo>
                            <a:pt x="532186" y="14179"/>
                            <a:pt x="539691" y="22291"/>
                            <a:pt x="548640" y="26126"/>
                          </a:cubicBezTo>
                          <a:cubicBezTo>
                            <a:pt x="554968" y="28838"/>
                            <a:pt x="561703" y="30480"/>
                            <a:pt x="568234" y="32657"/>
                          </a:cubicBezTo>
                          <a:lnTo>
                            <a:pt x="627017" y="71846"/>
                          </a:lnTo>
                          <a:cubicBezTo>
                            <a:pt x="633549" y="76200"/>
                            <a:pt x="639165" y="82427"/>
                            <a:pt x="646612" y="84909"/>
                          </a:cubicBezTo>
                          <a:lnTo>
                            <a:pt x="666206" y="91440"/>
                          </a:lnTo>
                          <a:cubicBezTo>
                            <a:pt x="677092" y="100149"/>
                            <a:pt x="687264" y="109833"/>
                            <a:pt x="698863" y="117566"/>
                          </a:cubicBezTo>
                          <a:cubicBezTo>
                            <a:pt x="706964" y="122967"/>
                            <a:pt x="717386" y="124547"/>
                            <a:pt x="724989" y="130629"/>
                          </a:cubicBezTo>
                          <a:cubicBezTo>
                            <a:pt x="739414" y="142169"/>
                            <a:pt x="749398" y="158733"/>
                            <a:pt x="764177" y="169817"/>
                          </a:cubicBezTo>
                          <a:cubicBezTo>
                            <a:pt x="797693" y="194953"/>
                            <a:pt x="782606" y="181713"/>
                            <a:pt x="809897" y="209006"/>
                          </a:cubicBezTo>
                          <a:cubicBezTo>
                            <a:pt x="826272" y="274498"/>
                            <a:pt x="823279" y="251855"/>
                            <a:pt x="809897" y="372291"/>
                          </a:cubicBezTo>
                          <a:cubicBezTo>
                            <a:pt x="808376" y="385976"/>
                            <a:pt x="796834" y="411480"/>
                            <a:pt x="796834" y="411480"/>
                          </a:cubicBezTo>
                          <a:cubicBezTo>
                            <a:pt x="792235" y="443674"/>
                            <a:pt x="792170" y="455333"/>
                            <a:pt x="783772" y="483326"/>
                          </a:cubicBezTo>
                          <a:cubicBezTo>
                            <a:pt x="779815" y="496515"/>
                            <a:pt x="778347" y="511057"/>
                            <a:pt x="770709" y="522514"/>
                          </a:cubicBezTo>
                          <a:cubicBezTo>
                            <a:pt x="766355" y="529046"/>
                            <a:pt x="763776" y="537205"/>
                            <a:pt x="757646" y="542109"/>
                          </a:cubicBezTo>
                          <a:cubicBezTo>
                            <a:pt x="752270" y="546410"/>
                            <a:pt x="744498" y="546223"/>
                            <a:pt x="738052" y="548640"/>
                          </a:cubicBezTo>
                          <a:cubicBezTo>
                            <a:pt x="727074" y="552757"/>
                            <a:pt x="716372" y="557586"/>
                            <a:pt x="705394" y="561703"/>
                          </a:cubicBezTo>
                          <a:cubicBezTo>
                            <a:pt x="698948" y="564120"/>
                            <a:pt x="692091" y="565438"/>
                            <a:pt x="685800" y="568234"/>
                          </a:cubicBezTo>
                          <a:cubicBezTo>
                            <a:pt x="617784" y="598464"/>
                            <a:pt x="671154" y="579649"/>
                            <a:pt x="627017" y="594360"/>
                          </a:cubicBezTo>
                          <a:cubicBezTo>
                            <a:pt x="592926" y="617088"/>
                            <a:pt x="621034" y="602221"/>
                            <a:pt x="568234" y="613954"/>
                          </a:cubicBezTo>
                          <a:cubicBezTo>
                            <a:pt x="561513" y="615448"/>
                            <a:pt x="555319" y="618816"/>
                            <a:pt x="548640" y="620486"/>
                          </a:cubicBezTo>
                          <a:cubicBezTo>
                            <a:pt x="520643" y="627485"/>
                            <a:pt x="505882" y="627731"/>
                            <a:pt x="476794" y="633549"/>
                          </a:cubicBezTo>
                          <a:cubicBezTo>
                            <a:pt x="467992" y="635309"/>
                            <a:pt x="459471" y="638320"/>
                            <a:pt x="450669" y="640080"/>
                          </a:cubicBezTo>
                          <a:cubicBezTo>
                            <a:pt x="437683" y="642677"/>
                            <a:pt x="424543" y="644434"/>
                            <a:pt x="411480" y="646611"/>
                          </a:cubicBezTo>
                          <a:cubicBezTo>
                            <a:pt x="389709" y="655320"/>
                            <a:pt x="369159" y="668138"/>
                            <a:pt x="346166" y="672737"/>
                          </a:cubicBezTo>
                          <a:cubicBezTo>
                            <a:pt x="335280" y="674914"/>
                            <a:pt x="324279" y="676577"/>
                            <a:pt x="313509" y="679269"/>
                          </a:cubicBezTo>
                          <a:cubicBezTo>
                            <a:pt x="306830" y="680939"/>
                            <a:pt x="300534" y="683909"/>
                            <a:pt x="293914" y="685800"/>
                          </a:cubicBezTo>
                          <a:cubicBezTo>
                            <a:pt x="285283" y="688266"/>
                            <a:pt x="276497" y="690154"/>
                            <a:pt x="267789" y="692331"/>
                          </a:cubicBezTo>
                          <a:cubicBezTo>
                            <a:pt x="235132" y="690154"/>
                            <a:pt x="202102" y="691181"/>
                            <a:pt x="169817" y="685800"/>
                          </a:cubicBezTo>
                          <a:cubicBezTo>
                            <a:pt x="162074" y="684510"/>
                            <a:pt x="156503" y="677447"/>
                            <a:pt x="150223" y="672737"/>
                          </a:cubicBezTo>
                          <a:cubicBezTo>
                            <a:pt x="130364" y="657843"/>
                            <a:pt x="108993" y="644570"/>
                            <a:pt x="91440" y="627017"/>
                          </a:cubicBezTo>
                          <a:cubicBezTo>
                            <a:pt x="67702" y="603279"/>
                            <a:pt x="73200" y="610625"/>
                            <a:pt x="52252" y="581297"/>
                          </a:cubicBezTo>
                          <a:cubicBezTo>
                            <a:pt x="47689" y="574909"/>
                            <a:pt x="42700" y="568724"/>
                            <a:pt x="39189" y="561703"/>
                          </a:cubicBezTo>
                          <a:cubicBezTo>
                            <a:pt x="36110" y="555545"/>
                            <a:pt x="35074" y="548555"/>
                            <a:pt x="32657" y="542109"/>
                          </a:cubicBezTo>
                          <a:cubicBezTo>
                            <a:pt x="28540" y="531131"/>
                            <a:pt x="24356" y="520165"/>
                            <a:pt x="19594" y="509451"/>
                          </a:cubicBezTo>
                          <a:cubicBezTo>
                            <a:pt x="78" y="465538"/>
                            <a:pt x="11143" y="501769"/>
                            <a:pt x="0" y="457200"/>
                          </a:cubicBezTo>
                          <a:cubicBezTo>
                            <a:pt x="2177" y="448491"/>
                            <a:pt x="2996" y="439325"/>
                            <a:pt x="6532" y="431074"/>
                          </a:cubicBezTo>
                          <a:cubicBezTo>
                            <a:pt x="9832" y="423373"/>
                            <a:pt x="36796" y="388704"/>
                            <a:pt x="39189" y="385354"/>
                          </a:cubicBezTo>
                          <a:cubicBezTo>
                            <a:pt x="49903" y="370355"/>
                            <a:pt x="58354" y="357034"/>
                            <a:pt x="65314" y="339634"/>
                          </a:cubicBezTo>
                          <a:cubicBezTo>
                            <a:pt x="71675" y="323730"/>
                            <a:pt x="75975" y="294382"/>
                            <a:pt x="91440" y="280851"/>
                          </a:cubicBezTo>
                          <a:cubicBezTo>
                            <a:pt x="163774" y="217560"/>
                            <a:pt x="101056" y="281447"/>
                            <a:pt x="156754" y="241663"/>
                          </a:cubicBezTo>
                          <a:cubicBezTo>
                            <a:pt x="164270" y="236294"/>
                            <a:pt x="169817" y="228600"/>
                            <a:pt x="176349" y="222069"/>
                          </a:cubicBezTo>
                          <a:cubicBezTo>
                            <a:pt x="178526" y="215537"/>
                            <a:pt x="180989" y="209094"/>
                            <a:pt x="182880" y="202474"/>
                          </a:cubicBezTo>
                          <a:cubicBezTo>
                            <a:pt x="185346" y="193843"/>
                            <a:pt x="186573" y="184865"/>
                            <a:pt x="189412" y="176349"/>
                          </a:cubicBezTo>
                          <a:cubicBezTo>
                            <a:pt x="193120" y="165226"/>
                            <a:pt x="198357" y="154669"/>
                            <a:pt x="202474" y="143691"/>
                          </a:cubicBezTo>
                          <a:cubicBezTo>
                            <a:pt x="208848" y="126693"/>
                            <a:pt x="208198" y="118374"/>
                            <a:pt x="222069" y="104503"/>
                          </a:cubicBezTo>
                          <a:cubicBezTo>
                            <a:pt x="227620" y="98952"/>
                            <a:pt x="235132" y="95794"/>
                            <a:pt x="241663" y="91440"/>
                          </a:cubicBezTo>
                          <a:cubicBezTo>
                            <a:pt x="293737" y="100118"/>
                            <a:pt x="267609" y="97971"/>
                            <a:pt x="320040" y="97971"/>
                          </a:cubicBezTo>
                        </a:path>
                      </a:pathLst>
                    </a:custGeom>
                    <a:noFill/>
                    <a:ln w="381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FR"/>
                    </a:p>
                  </p:txBody>
                </p:sp>
              </p:grpSp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10EF9E9F-DA34-B5D2-E7BD-0DB1EA011805}"/>
                      </a:ext>
                    </a:extLst>
                  </p:cNvPr>
                  <p:cNvSpPr/>
                  <p:nvPr/>
                </p:nvSpPr>
                <p:spPr>
                  <a:xfrm>
                    <a:off x="2294118" y="1448396"/>
                    <a:ext cx="174977" cy="174977"/>
                  </a:xfrm>
                  <a:prstGeom prst="ellipse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</a:ln>
                  <a:effectLst>
                    <a:innerShdw blurRad="63500" dist="50800" dir="2700000">
                      <a:srgbClr val="C00000">
                        <a:alpha val="50000"/>
                      </a:srgbClr>
                    </a:innerShdw>
                  </a:effectLst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FR"/>
                  </a:p>
                </p:txBody>
              </p:sp>
              <p:cxnSp>
                <p:nvCxnSpPr>
                  <p:cNvPr id="22" name="Straight Arrow Connector 21">
                    <a:extLst>
                      <a:ext uri="{FF2B5EF4-FFF2-40B4-BE49-F238E27FC236}">
                        <a16:creationId xmlns:a16="http://schemas.microsoft.com/office/drawing/2014/main" id="{C420F9B9-0834-081E-20A1-763E047F67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25686" y="3256418"/>
                    <a:ext cx="0" cy="319285"/>
                  </a:xfrm>
                  <a:prstGeom prst="straightConnector1">
                    <a:avLst/>
                  </a:prstGeom>
                  <a:ln w="12700">
                    <a:solidFill>
                      <a:srgbClr val="FF0000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9CAE464B-0436-3B89-6AFB-D5CA294FFCBF}"/>
                    </a:ext>
                  </a:extLst>
                </p:cNvPr>
                <p:cNvSpPr txBox="1"/>
                <p:nvPr/>
              </p:nvSpPr>
              <p:spPr>
                <a:xfrm>
                  <a:off x="1546120" y="5225676"/>
                  <a:ext cx="2280884" cy="1477328"/>
                </a:xfrm>
                <a:prstGeom prst="rect">
                  <a:avLst/>
                </a:prstGeom>
                <a:solidFill>
                  <a:srgbClr val="FFFDCC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FR" dirty="0"/>
                    <a:t>“grandis”, “divise-toi”, “déplace-toi”, “change de rôle” ou,</a:t>
                  </a:r>
                </a:p>
                <a:p>
                  <a:r>
                    <a:rPr lang="en-FR" dirty="0"/>
                    <a:t>au contraire, “arrête-tes divisions”</a:t>
                  </a:r>
                </a:p>
              </p:txBody>
            </p:sp>
          </p:grpSp>
          <p:pic>
            <p:nvPicPr>
              <p:cNvPr id="27" name="Picture 26" descr="Tournevis ultimateplus® extra long fente, 8mm, l.300mm kstools | 922.6017">
                <a:extLst>
                  <a:ext uri="{FF2B5EF4-FFF2-40B4-BE49-F238E27FC236}">
                    <a16:creationId xmlns:a16="http://schemas.microsoft.com/office/drawing/2014/main" id="{7A567074-9CD0-3DAD-033F-941CEC71FF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t="34356" b="37254"/>
              <a:stretch>
                <a:fillRect/>
              </a:stretch>
            </p:blipFill>
            <p:spPr>
              <a:xfrm rot="20283559">
                <a:off x="2203519" y="3393768"/>
                <a:ext cx="910275" cy="258429"/>
              </a:xfrm>
              <a:prstGeom prst="rect">
                <a:avLst/>
              </a:prstGeom>
            </p:spPr>
          </p:pic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7A2D5BA-4426-5AE8-AEDD-C9D0A1D7EF7A}"/>
              </a:ext>
            </a:extLst>
          </p:cNvPr>
          <p:cNvGrpSpPr/>
          <p:nvPr/>
        </p:nvGrpSpPr>
        <p:grpSpPr>
          <a:xfrm>
            <a:off x="1559231" y="1423139"/>
            <a:ext cx="3247143" cy="1562766"/>
            <a:chOff x="4828032" y="2105772"/>
            <a:chExt cx="4102629" cy="197448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B352758-3DFA-D46E-7860-AE9102F2A63C}"/>
                </a:ext>
              </a:extLst>
            </p:cNvPr>
            <p:cNvGrpSpPr/>
            <p:nvPr/>
          </p:nvGrpSpPr>
          <p:grpSpPr>
            <a:xfrm>
              <a:off x="4828032" y="2105772"/>
              <a:ext cx="4102629" cy="1974489"/>
              <a:chOff x="6620933" y="3850653"/>
              <a:chExt cx="2328237" cy="1120520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3CDD1A42-832A-54DB-19F5-C56BEFD7EE16}"/>
                  </a:ext>
                </a:extLst>
              </p:cNvPr>
              <p:cNvSpPr/>
              <p:nvPr/>
            </p:nvSpPr>
            <p:spPr>
              <a:xfrm>
                <a:off x="6620933" y="3850653"/>
                <a:ext cx="2328237" cy="112052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dirty="0"/>
              </a:p>
            </p:txBody>
          </p:sp>
          <p:sp>
            <p:nvSpPr>
              <p:cNvPr id="5" name="Triangle 4">
                <a:extLst>
                  <a:ext uri="{FF2B5EF4-FFF2-40B4-BE49-F238E27FC236}">
                    <a16:creationId xmlns:a16="http://schemas.microsoft.com/office/drawing/2014/main" id="{F241E883-EF71-12F4-66A4-38797CB61F5B}"/>
                  </a:ext>
                </a:extLst>
              </p:cNvPr>
              <p:cNvSpPr/>
              <p:nvPr/>
            </p:nvSpPr>
            <p:spPr>
              <a:xfrm rot="5400000">
                <a:off x="6772722" y="4186816"/>
                <a:ext cx="585158" cy="386862"/>
              </a:xfrm>
              <a:prstGeom prst="triangle">
                <a:avLst/>
              </a:prstGeom>
              <a:gradFill>
                <a:gsLst>
                  <a:gs pos="0">
                    <a:srgbClr val="0432FF"/>
                  </a:gs>
                  <a:gs pos="100000">
                    <a:schemeClr val="bg1"/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sp>
            <p:nvSpPr>
              <p:cNvPr id="6" name="Triangle 5">
                <a:extLst>
                  <a:ext uri="{FF2B5EF4-FFF2-40B4-BE49-F238E27FC236}">
                    <a16:creationId xmlns:a16="http://schemas.microsoft.com/office/drawing/2014/main" id="{F382812D-31DA-86AD-9C44-DF2F14BD66AE}"/>
                  </a:ext>
                </a:extLst>
              </p:cNvPr>
              <p:cNvSpPr/>
              <p:nvPr/>
            </p:nvSpPr>
            <p:spPr>
              <a:xfrm rot="16200000" flipH="1">
                <a:off x="8194409" y="4217482"/>
                <a:ext cx="585158" cy="386862"/>
              </a:xfrm>
              <a:prstGeom prst="triangle">
                <a:avLst/>
              </a:prstGeom>
              <a:gradFill>
                <a:gsLst>
                  <a:gs pos="0">
                    <a:srgbClr val="FF0000"/>
                  </a:gs>
                  <a:gs pos="100000">
                    <a:schemeClr val="bg1"/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1A96D73-3187-E97B-C16C-3FB8D0ED79FA}"/>
                </a:ext>
              </a:extLst>
            </p:cNvPr>
            <p:cNvGrpSpPr/>
            <p:nvPr/>
          </p:nvGrpSpPr>
          <p:grpSpPr>
            <a:xfrm>
              <a:off x="6163378" y="2355317"/>
              <a:ext cx="1333427" cy="972156"/>
              <a:chOff x="6163378" y="2355317"/>
              <a:chExt cx="1333427" cy="972156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FDB25846-D735-6B65-462E-6BE912E43FDB}"/>
                  </a:ext>
                </a:extLst>
              </p:cNvPr>
              <p:cNvGrpSpPr/>
              <p:nvPr/>
            </p:nvGrpSpPr>
            <p:grpSpPr>
              <a:xfrm>
                <a:off x="6163378" y="2681154"/>
                <a:ext cx="414710" cy="396879"/>
                <a:chOff x="6312805" y="2666996"/>
                <a:chExt cx="765905" cy="732975"/>
              </a:xfrm>
            </p:grpSpPr>
            <p:sp>
              <p:nvSpPr>
                <p:cNvPr id="29" name="Arc 28">
                  <a:extLst>
                    <a:ext uri="{FF2B5EF4-FFF2-40B4-BE49-F238E27FC236}">
                      <a16:creationId xmlns:a16="http://schemas.microsoft.com/office/drawing/2014/main" id="{451B9BF6-7997-A1C8-8C9B-8C7C4E4280BA}"/>
                    </a:ext>
                  </a:extLst>
                </p:cNvPr>
                <p:cNvSpPr/>
                <p:nvPr/>
              </p:nvSpPr>
              <p:spPr>
                <a:xfrm rot="16200000">
                  <a:off x="6327561" y="2853411"/>
                  <a:ext cx="339994" cy="357777"/>
                </a:xfrm>
                <a:prstGeom prst="arc">
                  <a:avLst>
                    <a:gd name="adj1" fmla="val 10851439"/>
                    <a:gd name="adj2" fmla="val 0"/>
                  </a:avLst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 dirty="0"/>
                </a:p>
              </p:txBody>
            </p:sp>
            <p:sp>
              <p:nvSpPr>
                <p:cNvPr id="36" name="Arc 35">
                  <a:extLst>
                    <a:ext uri="{FF2B5EF4-FFF2-40B4-BE49-F238E27FC236}">
                      <a16:creationId xmlns:a16="http://schemas.microsoft.com/office/drawing/2014/main" id="{8546BFBA-10F5-45B6-C3E2-0B5330620D10}"/>
                    </a:ext>
                  </a:extLst>
                </p:cNvPr>
                <p:cNvSpPr/>
                <p:nvPr/>
              </p:nvSpPr>
              <p:spPr>
                <a:xfrm rot="5400000" flipH="1">
                  <a:off x="6509010" y="2847736"/>
                  <a:ext cx="730602" cy="369125"/>
                </a:xfrm>
                <a:prstGeom prst="arc">
                  <a:avLst>
                    <a:gd name="adj1" fmla="val 10899945"/>
                    <a:gd name="adj2" fmla="val 0"/>
                  </a:avLst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BA58EB19-C990-3F1A-FA71-C6C0DE0D3C8E}"/>
                    </a:ext>
                  </a:extLst>
                </p:cNvPr>
                <p:cNvSpPr/>
                <p:nvPr/>
              </p:nvSpPr>
              <p:spPr>
                <a:xfrm>
                  <a:off x="6487886" y="2666996"/>
                  <a:ext cx="381000" cy="732975"/>
                </a:xfrm>
                <a:custGeom>
                  <a:avLst/>
                  <a:gdLst>
                    <a:gd name="csX0" fmla="*/ 0 w 381000"/>
                    <a:gd name="csY0" fmla="*/ 195942 h 729342"/>
                    <a:gd name="csX1" fmla="*/ 0 w 381000"/>
                    <a:gd name="csY1" fmla="*/ 537028 h 729342"/>
                    <a:gd name="csX2" fmla="*/ 381000 w 381000"/>
                    <a:gd name="csY2" fmla="*/ 729342 h 729342"/>
                    <a:gd name="csX3" fmla="*/ 244928 w 381000"/>
                    <a:gd name="csY3" fmla="*/ 539295 h 729342"/>
                    <a:gd name="csX4" fmla="*/ 225878 w 381000"/>
                    <a:gd name="csY4" fmla="*/ 254000 h 729342"/>
                    <a:gd name="csX5" fmla="*/ 370114 w 381000"/>
                    <a:gd name="csY5" fmla="*/ 0 h 729342"/>
                    <a:gd name="csX6" fmla="*/ 0 w 381000"/>
                    <a:gd name="csY6" fmla="*/ 195942 h 72934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381000" h="729342">
                      <a:moveTo>
                        <a:pt x="0" y="195942"/>
                      </a:moveTo>
                      <a:lnTo>
                        <a:pt x="0" y="537028"/>
                      </a:lnTo>
                      <a:lnTo>
                        <a:pt x="381000" y="729342"/>
                      </a:lnTo>
                      <a:cubicBezTo>
                        <a:pt x="278493" y="653293"/>
                        <a:pt x="283935" y="669319"/>
                        <a:pt x="244928" y="539295"/>
                      </a:cubicBezTo>
                      <a:lnTo>
                        <a:pt x="225878" y="254000"/>
                      </a:lnTo>
                      <a:cubicBezTo>
                        <a:pt x="263373" y="71967"/>
                        <a:pt x="281819" y="86783"/>
                        <a:pt x="370114" y="0"/>
                      </a:cubicBezTo>
                      <a:lnTo>
                        <a:pt x="0" y="195942"/>
                      </a:ln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FR" dirty="0"/>
                </a:p>
              </p:txBody>
            </p:sp>
            <p:sp>
              <p:nvSpPr>
                <p:cNvPr id="56" name="Arc 55">
                  <a:extLst>
                    <a:ext uri="{FF2B5EF4-FFF2-40B4-BE49-F238E27FC236}">
                      <a16:creationId xmlns:a16="http://schemas.microsoft.com/office/drawing/2014/main" id="{409E0329-93BA-07F1-AA13-B0F3D4C5597F}"/>
                    </a:ext>
                  </a:extLst>
                </p:cNvPr>
                <p:cNvSpPr/>
                <p:nvPr/>
              </p:nvSpPr>
              <p:spPr>
                <a:xfrm rot="16200000">
                  <a:off x="6321697" y="2853411"/>
                  <a:ext cx="339993" cy="357777"/>
                </a:xfrm>
                <a:prstGeom prst="arc">
                  <a:avLst>
                    <a:gd name="adj1" fmla="val 10851439"/>
                    <a:gd name="adj2" fmla="val 0"/>
                  </a:avLst>
                </a:prstGeom>
                <a:noFill/>
                <a:ln>
                  <a:solidFill>
                    <a:srgbClr val="4E81BD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 dirty="0"/>
                </a:p>
              </p:txBody>
            </p:sp>
            <p:sp>
              <p:nvSpPr>
                <p:cNvPr id="31" name="Arc 30">
                  <a:extLst>
                    <a:ext uri="{FF2B5EF4-FFF2-40B4-BE49-F238E27FC236}">
                      <a16:creationId xmlns:a16="http://schemas.microsoft.com/office/drawing/2014/main" id="{0E06D32E-9DF4-84EA-3B4A-573FDFCFA9D9}"/>
                    </a:ext>
                  </a:extLst>
                </p:cNvPr>
                <p:cNvSpPr/>
                <p:nvPr/>
              </p:nvSpPr>
              <p:spPr>
                <a:xfrm rot="16200000">
                  <a:off x="6528847" y="2847738"/>
                  <a:ext cx="730602" cy="369124"/>
                </a:xfrm>
                <a:prstGeom prst="arc">
                  <a:avLst>
                    <a:gd name="adj1" fmla="val 10901942"/>
                    <a:gd name="adj2" fmla="val 0"/>
                  </a:avLst>
                </a:prstGeom>
                <a:no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CA1E59DB-7B96-0A85-C5C1-194F9A533F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485832" y="2666998"/>
                  <a:ext cx="376751" cy="195306"/>
                </a:xfrm>
                <a:prstGeom prst="line">
                  <a:avLst/>
                </a:prstGeom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D80D215A-AD35-5826-8C82-54FB7F6496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83287" y="3202281"/>
                  <a:ext cx="388322" cy="19469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" name="Smiley Face 58">
                <a:extLst>
                  <a:ext uri="{FF2B5EF4-FFF2-40B4-BE49-F238E27FC236}">
                    <a16:creationId xmlns:a16="http://schemas.microsoft.com/office/drawing/2014/main" id="{A41F2302-5317-A34A-CB83-FBC848BC50ED}"/>
                  </a:ext>
                </a:extLst>
              </p:cNvPr>
              <p:cNvSpPr/>
              <p:nvPr/>
            </p:nvSpPr>
            <p:spPr>
              <a:xfrm>
                <a:off x="6596659" y="2608995"/>
                <a:ext cx="387998" cy="361995"/>
              </a:xfrm>
              <a:prstGeom prst="smileyFac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03DC750-F312-95DB-5474-308A22DBACA6}"/>
                  </a:ext>
                </a:extLst>
              </p:cNvPr>
              <p:cNvSpPr txBox="1"/>
              <p:nvPr/>
            </p:nvSpPr>
            <p:spPr>
              <a:xfrm>
                <a:off x="6562725" y="2355317"/>
                <a:ext cx="934080" cy="9721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FR" sz="1100" dirty="0"/>
                  <a:t>Hello !</a:t>
                </a:r>
              </a:p>
              <a:p>
                <a:endParaRPr lang="en-FR" sz="1100" dirty="0"/>
              </a:p>
              <a:p>
                <a:r>
                  <a:rPr lang="en-FR" sz="1100" dirty="0"/>
                  <a:t>Change</a:t>
                </a:r>
              </a:p>
              <a:p>
                <a:r>
                  <a:rPr lang="en-GB" sz="1100" dirty="0"/>
                  <a:t>d</a:t>
                </a:r>
                <a:r>
                  <a:rPr lang="en-FR" sz="1100" dirty="0"/>
                  <a:t>’identité</a:t>
                </a:r>
              </a:p>
            </p:txBody>
          </p:sp>
        </p:grpSp>
      </p:grpSp>
      <p:cxnSp>
        <p:nvCxnSpPr>
          <p:cNvPr id="63" name="Connecteur droit avec flèche 10">
            <a:extLst>
              <a:ext uri="{FF2B5EF4-FFF2-40B4-BE49-F238E27FC236}">
                <a16:creationId xmlns:a16="http://schemas.microsoft.com/office/drawing/2014/main" id="{F0FCBB94-1ECC-7942-C488-4CE8A592F926}"/>
              </a:ext>
            </a:extLst>
          </p:cNvPr>
          <p:cNvCxnSpPr/>
          <p:nvPr/>
        </p:nvCxnSpPr>
        <p:spPr>
          <a:xfrm>
            <a:off x="278748" y="3272687"/>
            <a:ext cx="0" cy="7725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11">
            <a:extLst>
              <a:ext uri="{FF2B5EF4-FFF2-40B4-BE49-F238E27FC236}">
                <a16:creationId xmlns:a16="http://schemas.microsoft.com/office/drawing/2014/main" id="{D4F49940-9A64-BCE9-9D66-C52C3D658F96}"/>
              </a:ext>
            </a:extLst>
          </p:cNvPr>
          <p:cNvCxnSpPr/>
          <p:nvPr/>
        </p:nvCxnSpPr>
        <p:spPr>
          <a:xfrm>
            <a:off x="278748" y="5244643"/>
            <a:ext cx="0" cy="772584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C6EFBDC-66C3-54C7-5317-27CA0C364161}"/>
              </a:ext>
            </a:extLst>
          </p:cNvPr>
          <p:cNvGrpSpPr/>
          <p:nvPr/>
        </p:nvGrpSpPr>
        <p:grpSpPr>
          <a:xfrm>
            <a:off x="343159" y="5971905"/>
            <a:ext cx="4302125" cy="442549"/>
            <a:chOff x="2502862" y="4596713"/>
            <a:chExt cx="4302125" cy="442549"/>
          </a:xfrm>
        </p:grpSpPr>
        <p:sp>
          <p:nvSpPr>
            <p:cNvPr id="81" name="Rectangle à coins arrondis 27">
              <a:extLst>
                <a:ext uri="{FF2B5EF4-FFF2-40B4-BE49-F238E27FC236}">
                  <a16:creationId xmlns:a16="http://schemas.microsoft.com/office/drawing/2014/main" id="{998B3EBB-9FD2-216E-2584-0CD5211CD594}"/>
                </a:ext>
              </a:extLst>
            </p:cNvPr>
            <p:cNvSpPr>
              <a:spLocks/>
            </p:cNvSpPr>
            <p:nvPr/>
          </p:nvSpPr>
          <p:spPr>
            <a:xfrm>
              <a:off x="2502862" y="4596713"/>
              <a:ext cx="273050" cy="429767"/>
            </a:xfrm>
            <a:prstGeom prst="round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Rectangle à coins arrondis 28">
              <a:extLst>
                <a:ext uri="{FF2B5EF4-FFF2-40B4-BE49-F238E27FC236}">
                  <a16:creationId xmlns:a16="http://schemas.microsoft.com/office/drawing/2014/main" id="{0B20A786-7D89-FE32-D8AB-E180E3B85592}"/>
                </a:ext>
              </a:extLst>
            </p:cNvPr>
            <p:cNvSpPr>
              <a:spLocks/>
            </p:cNvSpPr>
            <p:nvPr/>
          </p:nvSpPr>
          <p:spPr>
            <a:xfrm>
              <a:off x="2775912" y="4609495"/>
              <a:ext cx="273050" cy="429767"/>
            </a:xfrm>
            <a:prstGeom prst="round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3" name="Rectangle à coins arrondis 29">
              <a:extLst>
                <a:ext uri="{FF2B5EF4-FFF2-40B4-BE49-F238E27FC236}">
                  <a16:creationId xmlns:a16="http://schemas.microsoft.com/office/drawing/2014/main" id="{C77946F7-C9E3-F4A2-43EA-D4918EDFE182}"/>
                </a:ext>
              </a:extLst>
            </p:cNvPr>
            <p:cNvSpPr>
              <a:spLocks/>
            </p:cNvSpPr>
            <p:nvPr/>
          </p:nvSpPr>
          <p:spPr>
            <a:xfrm>
              <a:off x="3064837" y="4609495"/>
              <a:ext cx="273050" cy="429767"/>
            </a:xfrm>
            <a:prstGeom prst="round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4" name="Rectangle à coins arrondis 30">
              <a:extLst>
                <a:ext uri="{FF2B5EF4-FFF2-40B4-BE49-F238E27FC236}">
                  <a16:creationId xmlns:a16="http://schemas.microsoft.com/office/drawing/2014/main" id="{4439BF56-900C-5435-F0BF-E0D56A2561DB}"/>
                </a:ext>
              </a:extLst>
            </p:cNvPr>
            <p:cNvSpPr>
              <a:spLocks/>
            </p:cNvSpPr>
            <p:nvPr/>
          </p:nvSpPr>
          <p:spPr>
            <a:xfrm>
              <a:off x="3353762" y="4609495"/>
              <a:ext cx="273050" cy="429767"/>
            </a:xfrm>
            <a:prstGeom prst="round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Rectangle à coins arrondis 31">
              <a:extLst>
                <a:ext uri="{FF2B5EF4-FFF2-40B4-BE49-F238E27FC236}">
                  <a16:creationId xmlns:a16="http://schemas.microsoft.com/office/drawing/2014/main" id="{55F0BB65-7796-1914-71EC-F8FE7179D7DD}"/>
                </a:ext>
              </a:extLst>
            </p:cNvPr>
            <p:cNvSpPr>
              <a:spLocks/>
            </p:cNvSpPr>
            <p:nvPr/>
          </p:nvSpPr>
          <p:spPr>
            <a:xfrm>
              <a:off x="3642687" y="4609495"/>
              <a:ext cx="273050" cy="429767"/>
            </a:xfrm>
            <a:prstGeom prst="round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6" name="Rectangle à coins arrondis 32">
              <a:extLst>
                <a:ext uri="{FF2B5EF4-FFF2-40B4-BE49-F238E27FC236}">
                  <a16:creationId xmlns:a16="http://schemas.microsoft.com/office/drawing/2014/main" id="{B57FD630-5FB9-689B-791F-83809E787E45}"/>
                </a:ext>
              </a:extLst>
            </p:cNvPr>
            <p:cNvSpPr>
              <a:spLocks/>
            </p:cNvSpPr>
            <p:nvPr/>
          </p:nvSpPr>
          <p:spPr>
            <a:xfrm>
              <a:off x="3931612" y="4609495"/>
              <a:ext cx="273050" cy="42976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7" name="Rectangle à coins arrondis 33">
              <a:extLst>
                <a:ext uri="{FF2B5EF4-FFF2-40B4-BE49-F238E27FC236}">
                  <a16:creationId xmlns:a16="http://schemas.microsoft.com/office/drawing/2014/main" id="{48036A0B-E77D-8974-A060-40647258018C}"/>
                </a:ext>
              </a:extLst>
            </p:cNvPr>
            <p:cNvSpPr>
              <a:spLocks/>
            </p:cNvSpPr>
            <p:nvPr/>
          </p:nvSpPr>
          <p:spPr>
            <a:xfrm>
              <a:off x="4220537" y="4609495"/>
              <a:ext cx="273050" cy="42976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Rectangle à coins arrondis 34">
              <a:extLst>
                <a:ext uri="{FF2B5EF4-FFF2-40B4-BE49-F238E27FC236}">
                  <a16:creationId xmlns:a16="http://schemas.microsoft.com/office/drawing/2014/main" id="{0A138B48-1755-7385-0E61-8BEB0A72F92D}"/>
                </a:ext>
              </a:extLst>
            </p:cNvPr>
            <p:cNvSpPr>
              <a:spLocks/>
            </p:cNvSpPr>
            <p:nvPr/>
          </p:nvSpPr>
          <p:spPr>
            <a:xfrm>
              <a:off x="4509462" y="4609495"/>
              <a:ext cx="273050" cy="42976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9" name="Rectangle à coins arrondis 35">
              <a:extLst>
                <a:ext uri="{FF2B5EF4-FFF2-40B4-BE49-F238E27FC236}">
                  <a16:creationId xmlns:a16="http://schemas.microsoft.com/office/drawing/2014/main" id="{79DC2686-F21B-935C-E158-01445AEE8A67}"/>
                </a:ext>
              </a:extLst>
            </p:cNvPr>
            <p:cNvSpPr>
              <a:spLocks/>
            </p:cNvSpPr>
            <p:nvPr/>
          </p:nvSpPr>
          <p:spPr>
            <a:xfrm>
              <a:off x="4798387" y="4609495"/>
              <a:ext cx="273050" cy="42976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0" name="Rectangle à coins arrondis 36">
              <a:extLst>
                <a:ext uri="{FF2B5EF4-FFF2-40B4-BE49-F238E27FC236}">
                  <a16:creationId xmlns:a16="http://schemas.microsoft.com/office/drawing/2014/main" id="{47D6D3D6-3E26-A502-ABF9-C925B2FDD491}"/>
                </a:ext>
              </a:extLst>
            </p:cNvPr>
            <p:cNvSpPr>
              <a:spLocks/>
            </p:cNvSpPr>
            <p:nvPr/>
          </p:nvSpPr>
          <p:spPr>
            <a:xfrm>
              <a:off x="5087312" y="4609495"/>
              <a:ext cx="273050" cy="429767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Rectangle à coins arrondis 37">
              <a:extLst>
                <a:ext uri="{FF2B5EF4-FFF2-40B4-BE49-F238E27FC236}">
                  <a16:creationId xmlns:a16="http://schemas.microsoft.com/office/drawing/2014/main" id="{6BC33161-F4D4-1400-2071-BCA214C83E41}"/>
                </a:ext>
              </a:extLst>
            </p:cNvPr>
            <p:cNvSpPr>
              <a:spLocks/>
            </p:cNvSpPr>
            <p:nvPr/>
          </p:nvSpPr>
          <p:spPr>
            <a:xfrm>
              <a:off x="5376237" y="4609495"/>
              <a:ext cx="273050" cy="4297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2" name="Rectangle à coins arrondis 38">
              <a:extLst>
                <a:ext uri="{FF2B5EF4-FFF2-40B4-BE49-F238E27FC236}">
                  <a16:creationId xmlns:a16="http://schemas.microsoft.com/office/drawing/2014/main" id="{A2BBBB51-0CD0-24AB-86A3-AEF050A90872}"/>
                </a:ext>
              </a:extLst>
            </p:cNvPr>
            <p:cNvSpPr>
              <a:spLocks/>
            </p:cNvSpPr>
            <p:nvPr/>
          </p:nvSpPr>
          <p:spPr>
            <a:xfrm>
              <a:off x="5665162" y="4609495"/>
              <a:ext cx="273050" cy="4297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3" name="Rectangle à coins arrondis 39">
              <a:extLst>
                <a:ext uri="{FF2B5EF4-FFF2-40B4-BE49-F238E27FC236}">
                  <a16:creationId xmlns:a16="http://schemas.microsoft.com/office/drawing/2014/main" id="{A9727872-F245-08BC-D388-72CAB5B17D79}"/>
                </a:ext>
              </a:extLst>
            </p:cNvPr>
            <p:cNvSpPr>
              <a:spLocks/>
            </p:cNvSpPr>
            <p:nvPr/>
          </p:nvSpPr>
          <p:spPr>
            <a:xfrm>
              <a:off x="5954087" y="4609495"/>
              <a:ext cx="273050" cy="4297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4" name="Rectangle à coins arrondis 40">
              <a:extLst>
                <a:ext uri="{FF2B5EF4-FFF2-40B4-BE49-F238E27FC236}">
                  <a16:creationId xmlns:a16="http://schemas.microsoft.com/office/drawing/2014/main" id="{CB6084CE-080F-74C6-3DD3-02437BACDBA7}"/>
                </a:ext>
              </a:extLst>
            </p:cNvPr>
            <p:cNvSpPr>
              <a:spLocks/>
            </p:cNvSpPr>
            <p:nvPr/>
          </p:nvSpPr>
          <p:spPr>
            <a:xfrm>
              <a:off x="6243012" y="4609495"/>
              <a:ext cx="273050" cy="4297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5" name="Rectangle à coins arrondis 41">
              <a:extLst>
                <a:ext uri="{FF2B5EF4-FFF2-40B4-BE49-F238E27FC236}">
                  <a16:creationId xmlns:a16="http://schemas.microsoft.com/office/drawing/2014/main" id="{566CF73A-B1F9-52AD-A814-0E73BFD657BC}"/>
                </a:ext>
              </a:extLst>
            </p:cNvPr>
            <p:cNvSpPr>
              <a:spLocks/>
            </p:cNvSpPr>
            <p:nvPr/>
          </p:nvSpPr>
          <p:spPr>
            <a:xfrm>
              <a:off x="6531937" y="4609495"/>
              <a:ext cx="273050" cy="429767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96" name="French_flag_by_Lewis_Wolpert.mov">
            <a:hlinkClick r:id="" action="ppaction://media"/>
            <a:extLst>
              <a:ext uri="{FF2B5EF4-FFF2-40B4-BE49-F238E27FC236}">
                <a16:creationId xmlns:a16="http://schemas.microsoft.com/office/drawing/2014/main" id="{07249703-4225-A473-2A85-A08AD052DB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3158" y="3617197"/>
            <a:ext cx="4302125" cy="2108200"/>
          </a:xfrm>
          <a:prstGeom prst="rect">
            <a:avLst/>
          </a:prstGeom>
        </p:spPr>
      </p:pic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DD6F515-193D-A1A2-F3E5-50E30DDF3989}"/>
              </a:ext>
            </a:extLst>
          </p:cNvPr>
          <p:cNvGrpSpPr/>
          <p:nvPr/>
        </p:nvGrpSpPr>
        <p:grpSpPr>
          <a:xfrm>
            <a:off x="338535" y="5542138"/>
            <a:ext cx="4318000" cy="429767"/>
            <a:chOff x="4631787" y="5560522"/>
            <a:chExt cx="4318000" cy="429767"/>
          </a:xfrm>
        </p:grpSpPr>
        <p:sp>
          <p:nvSpPr>
            <p:cNvPr id="97" name="Rectangle à coins arrondis 12">
              <a:extLst>
                <a:ext uri="{FF2B5EF4-FFF2-40B4-BE49-F238E27FC236}">
                  <a16:creationId xmlns:a16="http://schemas.microsoft.com/office/drawing/2014/main" id="{6644FDDA-29D1-B980-6B84-6B9D2C4DF42A}"/>
                </a:ext>
              </a:extLst>
            </p:cNvPr>
            <p:cNvSpPr>
              <a:spLocks/>
            </p:cNvSpPr>
            <p:nvPr/>
          </p:nvSpPr>
          <p:spPr>
            <a:xfrm>
              <a:off x="4631787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8" name="Rectangle à coins arrondis 13">
              <a:extLst>
                <a:ext uri="{FF2B5EF4-FFF2-40B4-BE49-F238E27FC236}">
                  <a16:creationId xmlns:a16="http://schemas.microsoft.com/office/drawing/2014/main" id="{830E6C9B-02F4-25D6-7D48-5ACA0A92F2E5}"/>
                </a:ext>
              </a:extLst>
            </p:cNvPr>
            <p:cNvSpPr>
              <a:spLocks/>
            </p:cNvSpPr>
            <p:nvPr/>
          </p:nvSpPr>
          <p:spPr>
            <a:xfrm>
              <a:off x="4920712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9" name="Rectangle à coins arrondis 14">
              <a:extLst>
                <a:ext uri="{FF2B5EF4-FFF2-40B4-BE49-F238E27FC236}">
                  <a16:creationId xmlns:a16="http://schemas.microsoft.com/office/drawing/2014/main" id="{49F5051E-C6E4-0CB6-1CD1-2676CAF8EFD5}"/>
                </a:ext>
              </a:extLst>
            </p:cNvPr>
            <p:cNvSpPr>
              <a:spLocks/>
            </p:cNvSpPr>
            <p:nvPr/>
          </p:nvSpPr>
          <p:spPr>
            <a:xfrm>
              <a:off x="5209637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0" name="Rectangle à coins arrondis 15">
              <a:extLst>
                <a:ext uri="{FF2B5EF4-FFF2-40B4-BE49-F238E27FC236}">
                  <a16:creationId xmlns:a16="http://schemas.microsoft.com/office/drawing/2014/main" id="{79D8BDC3-71EE-88FC-91E6-E16B379F1D96}"/>
                </a:ext>
              </a:extLst>
            </p:cNvPr>
            <p:cNvSpPr>
              <a:spLocks/>
            </p:cNvSpPr>
            <p:nvPr/>
          </p:nvSpPr>
          <p:spPr>
            <a:xfrm>
              <a:off x="5498562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1" name="Rectangle à coins arrondis 16">
              <a:extLst>
                <a:ext uri="{FF2B5EF4-FFF2-40B4-BE49-F238E27FC236}">
                  <a16:creationId xmlns:a16="http://schemas.microsoft.com/office/drawing/2014/main" id="{52D3752B-24FE-F3F8-76A0-4A87D0C9E49A}"/>
                </a:ext>
              </a:extLst>
            </p:cNvPr>
            <p:cNvSpPr>
              <a:spLocks/>
            </p:cNvSpPr>
            <p:nvPr/>
          </p:nvSpPr>
          <p:spPr>
            <a:xfrm>
              <a:off x="5787487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2" name="Rectangle à coins arrondis 17">
              <a:extLst>
                <a:ext uri="{FF2B5EF4-FFF2-40B4-BE49-F238E27FC236}">
                  <a16:creationId xmlns:a16="http://schemas.microsoft.com/office/drawing/2014/main" id="{A6246E9E-E77C-6241-0B2B-C80210C2EE70}"/>
                </a:ext>
              </a:extLst>
            </p:cNvPr>
            <p:cNvSpPr>
              <a:spLocks/>
            </p:cNvSpPr>
            <p:nvPr/>
          </p:nvSpPr>
          <p:spPr>
            <a:xfrm>
              <a:off x="6076412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3" name="Rectangle à coins arrondis 18">
              <a:extLst>
                <a:ext uri="{FF2B5EF4-FFF2-40B4-BE49-F238E27FC236}">
                  <a16:creationId xmlns:a16="http://schemas.microsoft.com/office/drawing/2014/main" id="{3073BF43-AB14-7B1C-E5CA-FA429BF77953}"/>
                </a:ext>
              </a:extLst>
            </p:cNvPr>
            <p:cNvSpPr>
              <a:spLocks/>
            </p:cNvSpPr>
            <p:nvPr/>
          </p:nvSpPr>
          <p:spPr>
            <a:xfrm>
              <a:off x="6365337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4" name="Rectangle à coins arrondis 19">
              <a:extLst>
                <a:ext uri="{FF2B5EF4-FFF2-40B4-BE49-F238E27FC236}">
                  <a16:creationId xmlns:a16="http://schemas.microsoft.com/office/drawing/2014/main" id="{974CD1A3-F479-89F6-4F6F-313CFA9FFB9C}"/>
                </a:ext>
              </a:extLst>
            </p:cNvPr>
            <p:cNvSpPr>
              <a:spLocks/>
            </p:cNvSpPr>
            <p:nvPr/>
          </p:nvSpPr>
          <p:spPr>
            <a:xfrm>
              <a:off x="6654262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5" name="Rectangle à coins arrondis 20">
              <a:extLst>
                <a:ext uri="{FF2B5EF4-FFF2-40B4-BE49-F238E27FC236}">
                  <a16:creationId xmlns:a16="http://schemas.microsoft.com/office/drawing/2014/main" id="{ACB73029-DDE3-215A-786D-1479D06BA1A2}"/>
                </a:ext>
              </a:extLst>
            </p:cNvPr>
            <p:cNvSpPr>
              <a:spLocks/>
            </p:cNvSpPr>
            <p:nvPr/>
          </p:nvSpPr>
          <p:spPr>
            <a:xfrm>
              <a:off x="6943187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6" name="Rectangle à coins arrondis 21">
              <a:extLst>
                <a:ext uri="{FF2B5EF4-FFF2-40B4-BE49-F238E27FC236}">
                  <a16:creationId xmlns:a16="http://schemas.microsoft.com/office/drawing/2014/main" id="{7D2BFE29-AE4B-B588-D229-2ECFAB0020D7}"/>
                </a:ext>
              </a:extLst>
            </p:cNvPr>
            <p:cNvSpPr>
              <a:spLocks/>
            </p:cNvSpPr>
            <p:nvPr/>
          </p:nvSpPr>
          <p:spPr>
            <a:xfrm>
              <a:off x="7232112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7" name="Rectangle à coins arrondis 22">
              <a:extLst>
                <a:ext uri="{FF2B5EF4-FFF2-40B4-BE49-F238E27FC236}">
                  <a16:creationId xmlns:a16="http://schemas.microsoft.com/office/drawing/2014/main" id="{B70EAB3D-CEE8-F557-3D94-E353FFEE0635}"/>
                </a:ext>
              </a:extLst>
            </p:cNvPr>
            <p:cNvSpPr>
              <a:spLocks/>
            </p:cNvSpPr>
            <p:nvPr/>
          </p:nvSpPr>
          <p:spPr>
            <a:xfrm>
              <a:off x="7521037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8" name="Rectangle à coins arrondis 23">
              <a:extLst>
                <a:ext uri="{FF2B5EF4-FFF2-40B4-BE49-F238E27FC236}">
                  <a16:creationId xmlns:a16="http://schemas.microsoft.com/office/drawing/2014/main" id="{E937C6F9-C723-2949-20B6-D48E98659D6F}"/>
                </a:ext>
              </a:extLst>
            </p:cNvPr>
            <p:cNvSpPr>
              <a:spLocks/>
            </p:cNvSpPr>
            <p:nvPr/>
          </p:nvSpPr>
          <p:spPr>
            <a:xfrm>
              <a:off x="7809962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9" name="Rectangle à coins arrondis 24">
              <a:extLst>
                <a:ext uri="{FF2B5EF4-FFF2-40B4-BE49-F238E27FC236}">
                  <a16:creationId xmlns:a16="http://schemas.microsoft.com/office/drawing/2014/main" id="{8F1432D6-6A4A-3C0F-32FD-9E1FACBE213C}"/>
                </a:ext>
              </a:extLst>
            </p:cNvPr>
            <p:cNvSpPr>
              <a:spLocks/>
            </p:cNvSpPr>
            <p:nvPr/>
          </p:nvSpPr>
          <p:spPr>
            <a:xfrm>
              <a:off x="8098887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0" name="Rectangle à coins arrondis 25">
              <a:extLst>
                <a:ext uri="{FF2B5EF4-FFF2-40B4-BE49-F238E27FC236}">
                  <a16:creationId xmlns:a16="http://schemas.microsoft.com/office/drawing/2014/main" id="{9DCD73B8-41CB-DA09-E554-8CD6DC51E452}"/>
                </a:ext>
              </a:extLst>
            </p:cNvPr>
            <p:cNvSpPr>
              <a:spLocks/>
            </p:cNvSpPr>
            <p:nvPr/>
          </p:nvSpPr>
          <p:spPr>
            <a:xfrm>
              <a:off x="8387812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1" name="Rectangle à coins arrondis 26">
              <a:extLst>
                <a:ext uri="{FF2B5EF4-FFF2-40B4-BE49-F238E27FC236}">
                  <a16:creationId xmlns:a16="http://schemas.microsoft.com/office/drawing/2014/main" id="{3E691DAD-D95B-A3E5-3181-E1884F8C38C3}"/>
                </a:ext>
              </a:extLst>
            </p:cNvPr>
            <p:cNvSpPr>
              <a:spLocks/>
            </p:cNvSpPr>
            <p:nvPr/>
          </p:nvSpPr>
          <p:spPr>
            <a:xfrm>
              <a:off x="8676737" y="5560522"/>
              <a:ext cx="273050" cy="429767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13" name="Picture 112" descr="Cadherin Function During Xenopus Gastrulation | Springer Nature Link">
            <a:extLst>
              <a:ext uri="{FF2B5EF4-FFF2-40B4-BE49-F238E27FC236}">
                <a16:creationId xmlns:a16="http://schemas.microsoft.com/office/drawing/2014/main" id="{574FB3A1-B74C-7582-536D-564F2D1FCDF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8538" t="46836" r="36066" b="7283"/>
          <a:stretch>
            <a:fillRect/>
          </a:stretch>
        </p:blipFill>
        <p:spPr>
          <a:xfrm>
            <a:off x="170438" y="1251086"/>
            <a:ext cx="1249009" cy="177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70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3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96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A6B67-3445-5DDD-DF15-67E7F07BB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588EC-CEAA-5A84-11D3-AA0E301EC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0526"/>
            <a:ext cx="8229600" cy="864052"/>
          </a:xfrm>
          <a:solidFill>
            <a:srgbClr val="FE1DFF"/>
          </a:solidFill>
        </p:spPr>
        <p:txBody>
          <a:bodyPr>
            <a:normAutofit/>
          </a:bodyPr>
          <a:lstStyle/>
          <a:p>
            <a:r>
              <a:rPr lang="en-FR" sz="3600" b="1" i="1" dirty="0">
                <a:solidFill>
                  <a:schemeClr val="bg1"/>
                </a:solidFill>
                <a:latin typeface="Avenir Heavy Oblique" panose="02000503020000020003" pitchFamily="2" charset="0"/>
              </a:rPr>
              <a:t>Morphogenèse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39E3E7E-7EF1-4A76-BDD8-630A4ED0480D}"/>
              </a:ext>
            </a:extLst>
          </p:cNvPr>
          <p:cNvGrpSpPr/>
          <p:nvPr/>
        </p:nvGrpSpPr>
        <p:grpSpPr>
          <a:xfrm>
            <a:off x="6078585" y="2932521"/>
            <a:ext cx="2328237" cy="1120520"/>
            <a:chOff x="6737291" y="4454672"/>
            <a:chExt cx="2328237" cy="112052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9D7F0CC8-E1B0-81A4-CF0A-1C7B110D1FCC}"/>
                </a:ext>
              </a:extLst>
            </p:cNvPr>
            <p:cNvSpPr/>
            <p:nvPr/>
          </p:nvSpPr>
          <p:spPr>
            <a:xfrm>
              <a:off x="6737291" y="4454672"/>
              <a:ext cx="2328237" cy="11205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D9375057-38AD-1A34-2852-45881C5EF0E9}"/>
                </a:ext>
              </a:extLst>
            </p:cNvPr>
            <p:cNvGrpSpPr/>
            <p:nvPr/>
          </p:nvGrpSpPr>
          <p:grpSpPr>
            <a:xfrm>
              <a:off x="7219429" y="4640581"/>
              <a:ext cx="1363961" cy="628053"/>
              <a:chOff x="7206792" y="4656916"/>
              <a:chExt cx="1363961" cy="628053"/>
            </a:xfrm>
          </p:grpSpPr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BE3F67CA-CC9D-931E-A1A3-F32A5489CB84}"/>
                  </a:ext>
                </a:extLst>
              </p:cNvPr>
              <p:cNvSpPr/>
              <p:nvPr/>
            </p:nvSpPr>
            <p:spPr>
              <a:xfrm>
                <a:off x="7206792" y="4656916"/>
                <a:ext cx="635971" cy="605032"/>
              </a:xfrm>
              <a:custGeom>
                <a:avLst/>
                <a:gdLst>
                  <a:gd name="csX0" fmla="*/ 0 w 635971"/>
                  <a:gd name="csY0" fmla="*/ 574959 h 605032"/>
                  <a:gd name="csX1" fmla="*/ 187339 w 635971"/>
                  <a:gd name="csY1" fmla="*/ 400539 h 605032"/>
                  <a:gd name="csX2" fmla="*/ 290700 w 635971"/>
                  <a:gd name="csY2" fmla="*/ 20 h 605032"/>
                  <a:gd name="csX3" fmla="*/ 379919 w 635971"/>
                  <a:gd name="csY3" fmla="*/ 418005 h 605032"/>
                  <a:gd name="csX4" fmla="*/ 529552 w 635971"/>
                  <a:gd name="csY4" fmla="*/ 579146 h 605032"/>
                  <a:gd name="csX5" fmla="*/ 635721 w 635971"/>
                  <a:gd name="csY5" fmla="*/ 604875 h 6050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635971" h="605032" extrusionOk="0">
                    <a:moveTo>
                      <a:pt x="0" y="574959"/>
                    </a:moveTo>
                    <a:cubicBezTo>
                      <a:pt x="106368" y="561239"/>
                      <a:pt x="138465" y="500051"/>
                      <a:pt x="187339" y="400539"/>
                    </a:cubicBezTo>
                    <a:cubicBezTo>
                      <a:pt x="236510" y="305965"/>
                      <a:pt x="257739" y="-9178"/>
                      <a:pt x="290700" y="20"/>
                    </a:cubicBezTo>
                    <a:cubicBezTo>
                      <a:pt x="297587" y="7558"/>
                      <a:pt x="334835" y="323372"/>
                      <a:pt x="379919" y="418005"/>
                    </a:cubicBezTo>
                    <a:cubicBezTo>
                      <a:pt x="421140" y="519596"/>
                      <a:pt x="502813" y="566292"/>
                      <a:pt x="529552" y="579146"/>
                    </a:cubicBezTo>
                    <a:cubicBezTo>
                      <a:pt x="562090" y="602435"/>
                      <a:pt x="641737" y="606672"/>
                      <a:pt x="635721" y="604875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2594157703">
                      <a:custGeom>
                        <a:avLst/>
                        <a:gdLst>
                          <a:gd name="csX0" fmla="*/ 0 w 464022"/>
                          <a:gd name="csY0" fmla="*/ 419507 h 441449"/>
                          <a:gd name="csX1" fmla="*/ 136688 w 464022"/>
                          <a:gd name="csY1" fmla="*/ 292245 h 441449"/>
                          <a:gd name="csX2" fmla="*/ 212103 w 464022"/>
                          <a:gd name="csY2" fmla="*/ 15 h 441449"/>
                          <a:gd name="csX3" fmla="*/ 277200 w 464022"/>
                          <a:gd name="csY3" fmla="*/ 304989 h 441449"/>
                          <a:gd name="csX4" fmla="*/ 386376 w 464022"/>
                          <a:gd name="csY4" fmla="*/ 422562 h 441449"/>
                          <a:gd name="csX5" fmla="*/ 463840 w 464022"/>
                          <a:gd name="csY5" fmla="*/ 441335 h 441449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</a:cxnLst>
                        <a:rect l="l" t="t" r="r" b="b"/>
                        <a:pathLst>
                          <a:path w="464022" h="441449">
                            <a:moveTo>
                              <a:pt x="0" y="419507"/>
                            </a:moveTo>
                            <a:cubicBezTo>
                              <a:pt x="85059" y="401150"/>
                              <a:pt x="101338" y="362160"/>
                              <a:pt x="136688" y="292245"/>
                            </a:cubicBezTo>
                            <a:cubicBezTo>
                              <a:pt x="172038" y="222330"/>
                              <a:pt x="188684" y="-2109"/>
                              <a:pt x="212103" y="15"/>
                            </a:cubicBezTo>
                            <a:cubicBezTo>
                              <a:pt x="235522" y="2139"/>
                              <a:pt x="248155" y="234565"/>
                              <a:pt x="277200" y="304989"/>
                            </a:cubicBezTo>
                            <a:cubicBezTo>
                              <a:pt x="306245" y="375413"/>
                              <a:pt x="365951" y="412350"/>
                              <a:pt x="386376" y="422562"/>
                            </a:cubicBezTo>
                            <a:cubicBezTo>
                              <a:pt x="410103" y="440502"/>
                              <a:pt x="467673" y="441971"/>
                              <a:pt x="463840" y="441335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314C47D0-338F-8FF5-4404-094F99C5B289}"/>
                  </a:ext>
                </a:extLst>
              </p:cNvPr>
              <p:cNvSpPr/>
              <p:nvPr/>
            </p:nvSpPr>
            <p:spPr>
              <a:xfrm>
                <a:off x="7844740" y="4685615"/>
                <a:ext cx="726013" cy="599354"/>
              </a:xfrm>
              <a:custGeom>
                <a:avLst/>
                <a:gdLst>
                  <a:gd name="csX0" fmla="*/ 0 w 726013"/>
                  <a:gd name="csY0" fmla="*/ 579654 h 599354"/>
                  <a:gd name="csX1" fmla="*/ 215618 w 726013"/>
                  <a:gd name="csY1" fmla="*/ 424088 h 599354"/>
                  <a:gd name="csX2" fmla="*/ 323693 w 726013"/>
                  <a:gd name="csY2" fmla="*/ 2 h 599354"/>
                  <a:gd name="csX3" fmla="*/ 412913 w 726013"/>
                  <a:gd name="csY3" fmla="*/ 417987 h 599354"/>
                  <a:gd name="csX4" fmla="*/ 562546 w 726013"/>
                  <a:gd name="csY4" fmla="*/ 579128 h 599354"/>
                  <a:gd name="csX5" fmla="*/ 725864 w 726013"/>
                  <a:gd name="csY5" fmla="*/ 598508 h 5993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726013" h="599354" extrusionOk="0">
                    <a:moveTo>
                      <a:pt x="0" y="579654"/>
                    </a:moveTo>
                    <a:cubicBezTo>
                      <a:pt x="111243" y="551204"/>
                      <a:pt x="147743" y="525922"/>
                      <a:pt x="215618" y="424088"/>
                    </a:cubicBezTo>
                    <a:cubicBezTo>
                      <a:pt x="272471" y="328091"/>
                      <a:pt x="281570" y="1313"/>
                      <a:pt x="323693" y="2"/>
                    </a:cubicBezTo>
                    <a:cubicBezTo>
                      <a:pt x="344138" y="11131"/>
                      <a:pt x="370597" y="335330"/>
                      <a:pt x="412913" y="417987"/>
                    </a:cubicBezTo>
                    <a:cubicBezTo>
                      <a:pt x="450822" y="513469"/>
                      <a:pt x="539648" y="567567"/>
                      <a:pt x="562546" y="579128"/>
                    </a:cubicBezTo>
                    <a:cubicBezTo>
                      <a:pt x="596372" y="603871"/>
                      <a:pt x="731777" y="598024"/>
                      <a:pt x="725864" y="598508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50000"/>
                  </a:schemeClr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sX0" fmla="*/ 0 w 529719"/>
                          <a:gd name="csY0" fmla="*/ 422933 h 437306"/>
                          <a:gd name="csX1" fmla="*/ 157321 w 529719"/>
                          <a:gd name="csY1" fmla="*/ 309427 h 437306"/>
                          <a:gd name="csX2" fmla="*/ 236176 w 529719"/>
                          <a:gd name="csY2" fmla="*/ 2 h 437306"/>
                          <a:gd name="csX3" fmla="*/ 301273 w 529719"/>
                          <a:gd name="csY3" fmla="*/ 304976 h 437306"/>
                          <a:gd name="csX4" fmla="*/ 410449 w 529719"/>
                          <a:gd name="csY4" fmla="*/ 422549 h 437306"/>
                          <a:gd name="csX5" fmla="*/ 529611 w 529719"/>
                          <a:gd name="csY5" fmla="*/ 436689 h 437306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</a:cxnLst>
                        <a:rect l="l" t="t" r="r" b="b"/>
                        <a:pathLst>
                          <a:path w="529719" h="437306">
                            <a:moveTo>
                              <a:pt x="0" y="422933"/>
                            </a:moveTo>
                            <a:cubicBezTo>
                              <a:pt x="85059" y="404576"/>
                              <a:pt x="117958" y="379915"/>
                              <a:pt x="157321" y="309427"/>
                            </a:cubicBezTo>
                            <a:cubicBezTo>
                              <a:pt x="196684" y="238939"/>
                              <a:pt x="212184" y="744"/>
                              <a:pt x="236176" y="2"/>
                            </a:cubicBezTo>
                            <a:cubicBezTo>
                              <a:pt x="260168" y="-740"/>
                              <a:pt x="272228" y="234552"/>
                              <a:pt x="301273" y="304976"/>
                            </a:cubicBezTo>
                            <a:cubicBezTo>
                              <a:pt x="330318" y="375400"/>
                              <a:pt x="390024" y="412337"/>
                              <a:pt x="410449" y="422549"/>
                            </a:cubicBezTo>
                            <a:cubicBezTo>
                              <a:pt x="434176" y="440489"/>
                              <a:pt x="533444" y="437325"/>
                              <a:pt x="529611" y="436689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</p:grp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2F5B8FEE-FD0A-5743-583F-5F3F0F17CCE0}"/>
              </a:ext>
            </a:extLst>
          </p:cNvPr>
          <p:cNvSpPr txBox="1"/>
          <p:nvPr/>
        </p:nvSpPr>
        <p:spPr>
          <a:xfrm>
            <a:off x="924910" y="1744717"/>
            <a:ext cx="74728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dirty="0"/>
              <a:t>Une fois les cellules présentes et différenciées, c’est à dire qu’elles ont leurs identités finales, les tissus se déforment pour acquérir leur aspect final fonctionnel.</a:t>
            </a:r>
          </a:p>
          <a:p>
            <a:endParaRPr lang="en-FR" dirty="0"/>
          </a:p>
          <a:p>
            <a:endParaRPr lang="en-FR" dirty="0"/>
          </a:p>
          <a:p>
            <a:endParaRPr lang="en-FR" dirty="0"/>
          </a:p>
          <a:p>
            <a:endParaRPr lang="en-FR" dirty="0"/>
          </a:p>
          <a:p>
            <a:r>
              <a:rPr lang="en-FR" dirty="0"/>
              <a:t>J’illustrerai aussi le concept de temporalité</a:t>
            </a:r>
          </a:p>
        </p:txBody>
      </p:sp>
    </p:spTree>
    <p:extLst>
      <p:ext uri="{BB962C8B-B14F-4D97-AF65-F5344CB8AC3E}">
        <p14:creationId xmlns:p14="http://schemas.microsoft.com/office/powerpoint/2010/main" val="9104572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FC4B35-9463-FDA6-A9BA-44402260042B}"/>
              </a:ext>
            </a:extLst>
          </p:cNvPr>
          <p:cNvSpPr txBox="1"/>
          <p:nvPr/>
        </p:nvSpPr>
        <p:spPr>
          <a:xfrm>
            <a:off x="402015" y="106320"/>
            <a:ext cx="8340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La morphogenèse : exemple 1 notre colonne vertébrale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4B29EF3-4106-66F9-BA3C-F7767E71C1F2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41556_2008_BFncb1679_MOESM15_ESM">
            <a:hlinkClick r:id="" action="ppaction://media"/>
            <a:extLst>
              <a:ext uri="{FF2B5EF4-FFF2-40B4-BE49-F238E27FC236}">
                <a16:creationId xmlns:a16="http://schemas.microsoft.com/office/drawing/2014/main" id="{D8C62F43-37DD-236A-7675-2B4D86D44E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09299"/>
            <a:ext cx="6023624" cy="59423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24F0FA-13D7-610E-1A46-614AD85C5D67}"/>
              </a:ext>
            </a:extLst>
          </p:cNvPr>
          <p:cNvSpPr txBox="1"/>
          <p:nvPr/>
        </p:nvSpPr>
        <p:spPr>
          <a:xfrm>
            <a:off x="313363" y="809298"/>
            <a:ext cx="47382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2000" b="1" dirty="0">
                <a:solidFill>
                  <a:srgbClr val="FFFF00"/>
                </a:solidFill>
              </a:rPr>
              <a:t>Embryon de souris à environ jour </a:t>
            </a:r>
          </a:p>
          <a:p>
            <a:r>
              <a:rPr lang="en-FR" sz="2000" b="1" dirty="0">
                <a:solidFill>
                  <a:srgbClr val="FFFF00"/>
                </a:solidFill>
              </a:rPr>
              <a:t>10-11 de gestation, équivalent à environ 3 semaines pour l’homme : précurseurs des vertèbres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BA0E2A-F047-5DDF-4F43-B6611E124612}"/>
              </a:ext>
            </a:extLst>
          </p:cNvPr>
          <p:cNvGrpSpPr/>
          <p:nvPr/>
        </p:nvGrpSpPr>
        <p:grpSpPr>
          <a:xfrm>
            <a:off x="6281056" y="5004841"/>
            <a:ext cx="2640916" cy="1046441"/>
            <a:chOff x="6281056" y="5004841"/>
            <a:chExt cx="2640916" cy="104644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95F0D4E-0DB9-D80B-3219-87ED43CDFEEB}"/>
                </a:ext>
              </a:extLst>
            </p:cNvPr>
            <p:cNvSpPr/>
            <p:nvPr/>
          </p:nvSpPr>
          <p:spPr>
            <a:xfrm>
              <a:off x="6433458" y="5464632"/>
              <a:ext cx="370114" cy="217714"/>
            </a:xfrm>
            <a:prstGeom prst="rect">
              <a:avLst/>
            </a:prstGeom>
            <a:solidFill>
              <a:srgbClr val="499FA7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F7F12F0-39B1-2903-DDAE-24246914098F}"/>
                </a:ext>
              </a:extLst>
            </p:cNvPr>
            <p:cNvSpPr txBox="1"/>
            <p:nvPr/>
          </p:nvSpPr>
          <p:spPr>
            <a:xfrm>
              <a:off x="6803572" y="5312618"/>
              <a:ext cx="208544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FR" sz="1400" dirty="0"/>
                <a:t>Signal se déplaçant toutes</a:t>
              </a:r>
            </a:p>
            <a:p>
              <a:r>
                <a:rPr lang="en-FR" sz="1400" dirty="0"/>
                <a:t>les 2h chez la souris</a:t>
              </a:r>
            </a:p>
            <a:p>
              <a:r>
                <a:rPr lang="en-FR" sz="1400" dirty="0"/>
                <a:t>5h chez l’homme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D3160B3-0F07-81F9-2D97-C273574E8478}"/>
                </a:ext>
              </a:extLst>
            </p:cNvPr>
            <p:cNvGrpSpPr/>
            <p:nvPr/>
          </p:nvGrpSpPr>
          <p:grpSpPr>
            <a:xfrm>
              <a:off x="6531429" y="5093418"/>
              <a:ext cx="370114" cy="119741"/>
              <a:chOff x="6531429" y="5093418"/>
              <a:chExt cx="370114" cy="119741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BBF60CB-C6C8-901D-45A8-2727B461AD24}"/>
                  </a:ext>
                </a:extLst>
              </p:cNvPr>
              <p:cNvSpPr/>
              <p:nvPr/>
            </p:nvSpPr>
            <p:spPr>
              <a:xfrm>
                <a:off x="6531429" y="5093418"/>
                <a:ext cx="370114" cy="544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86744A4-7333-EE15-9E15-E261345E4B39}"/>
                  </a:ext>
                </a:extLst>
              </p:cNvPr>
              <p:cNvSpPr/>
              <p:nvPr/>
            </p:nvSpPr>
            <p:spPr>
              <a:xfrm>
                <a:off x="6531429" y="5158730"/>
                <a:ext cx="370114" cy="5442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80543B4-ED35-98F1-2B59-C6457B0F4A23}"/>
                </a:ext>
              </a:extLst>
            </p:cNvPr>
            <p:cNvSpPr txBox="1"/>
            <p:nvPr/>
          </p:nvSpPr>
          <p:spPr>
            <a:xfrm>
              <a:off x="6281056" y="5004841"/>
              <a:ext cx="26409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FR" sz="1400" dirty="0"/>
                <a:t>S               Nouvelle proto-vertèbre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FB174C7-7BD5-6DBF-A74F-E41730C64657}"/>
              </a:ext>
            </a:extLst>
          </p:cNvPr>
          <p:cNvGrpSpPr/>
          <p:nvPr/>
        </p:nvGrpSpPr>
        <p:grpSpPr>
          <a:xfrm>
            <a:off x="6023624" y="1885142"/>
            <a:ext cx="3063136" cy="2647364"/>
            <a:chOff x="6023624" y="1885142"/>
            <a:chExt cx="3063136" cy="264736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7B9B12B-492F-A1A8-C446-65722B2B7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42857" b="21428"/>
            <a:stretch>
              <a:fillRect/>
            </a:stretch>
          </p:blipFill>
          <p:spPr>
            <a:xfrm>
              <a:off x="6023624" y="1885142"/>
              <a:ext cx="3063136" cy="2386691"/>
            </a:xfrm>
            <a:prstGeom prst="rect">
              <a:avLst/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1826852-E35A-4F15-99A7-F8630AD92367}"/>
                </a:ext>
              </a:extLst>
            </p:cNvPr>
            <p:cNvCxnSpPr>
              <a:cxnSpLocks/>
            </p:cNvCxnSpPr>
            <p:nvPr/>
          </p:nvCxnSpPr>
          <p:spPr>
            <a:xfrm>
              <a:off x="6281054" y="4343400"/>
              <a:ext cx="223157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58CFCB-8F7D-E1D4-7E47-7E08C73CDDDA}"/>
                </a:ext>
              </a:extLst>
            </p:cNvPr>
            <p:cNvSpPr txBox="1"/>
            <p:nvPr/>
          </p:nvSpPr>
          <p:spPr>
            <a:xfrm>
              <a:off x="6898852" y="4163174"/>
              <a:ext cx="9959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FR" dirty="0">
                  <a:highlight>
                    <a:srgbClr val="FFFDCC"/>
                  </a:highlight>
                </a:rPr>
                <a:t>2 heures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337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FC4B35-9463-FDA6-A9BA-44402260042B}"/>
              </a:ext>
            </a:extLst>
          </p:cNvPr>
          <p:cNvSpPr txBox="1"/>
          <p:nvPr/>
        </p:nvSpPr>
        <p:spPr>
          <a:xfrm>
            <a:off x="363230" y="106320"/>
            <a:ext cx="8417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La morphogenèse : exemple 2 la déformation d’un tissu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4B29EF3-4106-66F9-BA3C-F7767E71C1F2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one.0060180.s001">
            <a:hlinkClick r:id="" action="ppaction://media"/>
            <a:extLst>
              <a:ext uri="{FF2B5EF4-FFF2-40B4-BE49-F238E27FC236}">
                <a16:creationId xmlns:a16="http://schemas.microsoft.com/office/drawing/2014/main" id="{2A8E4BB0-3E57-9E6F-9B31-F5D0D4E9A0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145081"/>
            <a:ext cx="9144000" cy="34512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7EFA18-7717-A9D9-1675-E95D16F126F0}"/>
              </a:ext>
            </a:extLst>
          </p:cNvPr>
          <p:cNvSpPr txBox="1"/>
          <p:nvPr/>
        </p:nvSpPr>
        <p:spPr>
          <a:xfrm>
            <a:off x="1593588" y="945172"/>
            <a:ext cx="60193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Morphogenèse du corps de l’embryon de mouche du vinaigre:</a:t>
            </a:r>
          </a:p>
          <a:p>
            <a:pPr marL="285750" indent="-285750">
              <a:buFontTx/>
              <a:buChar char="-"/>
            </a:pPr>
            <a:r>
              <a:rPr lang="en-GB" dirty="0"/>
              <a:t>L</a:t>
            </a:r>
            <a:r>
              <a:rPr lang="en-FR" dirty="0"/>
              <a:t>e dos se referme</a:t>
            </a:r>
          </a:p>
          <a:p>
            <a:pPr marL="285750" indent="-285750">
              <a:buFontTx/>
              <a:buChar char="-"/>
            </a:pPr>
            <a:r>
              <a:rPr lang="en-GB" dirty="0"/>
              <a:t>L</a:t>
            </a:r>
            <a:r>
              <a:rPr lang="en-FR" dirty="0"/>
              <a:t>a tête est recouverte</a:t>
            </a:r>
          </a:p>
          <a:p>
            <a:pPr marL="285750" indent="-285750">
              <a:buFontTx/>
              <a:buChar char="-"/>
            </a:pPr>
            <a:r>
              <a:rPr lang="en-GB" dirty="0"/>
              <a:t>L</a:t>
            </a:r>
            <a:r>
              <a:rPr lang="en-FR" dirty="0"/>
              <a:t>e corps se rétracte un peu</a:t>
            </a:r>
          </a:p>
          <a:p>
            <a:pPr marL="285750" indent="-285750">
              <a:buFontTx/>
              <a:buChar char="-"/>
            </a:pPr>
            <a:r>
              <a:rPr lang="en-GB" dirty="0"/>
              <a:t>O</a:t>
            </a:r>
            <a:r>
              <a:rPr lang="en-FR" dirty="0"/>
              <a:t>n voit apparaitre le système nerveux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E945D8-EA48-C7C9-9D0C-08E8BF3A2628}"/>
              </a:ext>
            </a:extLst>
          </p:cNvPr>
          <p:cNvSpPr txBox="1"/>
          <p:nvPr/>
        </p:nvSpPr>
        <p:spPr>
          <a:xfrm>
            <a:off x="1593588" y="2775748"/>
            <a:ext cx="5402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Lignes: contour des cellules/ points: noyaux des cellules</a:t>
            </a:r>
          </a:p>
        </p:txBody>
      </p:sp>
    </p:spTree>
    <p:extLst>
      <p:ext uri="{BB962C8B-B14F-4D97-AF65-F5344CB8AC3E}">
        <p14:creationId xmlns:p14="http://schemas.microsoft.com/office/powerpoint/2010/main" val="391384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4BF85-0BFE-956D-4A53-DC92771AC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F20B8-747A-4F06-A1E7-B31120F2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88563"/>
            <a:ext cx="8229600" cy="1680874"/>
          </a:xfrm>
          <a:solidFill>
            <a:srgbClr val="AF13B1"/>
          </a:solidFill>
        </p:spPr>
        <p:txBody>
          <a:bodyPr>
            <a:noAutofit/>
          </a:bodyPr>
          <a:lstStyle/>
          <a:p>
            <a:r>
              <a:rPr lang="fr-FR" sz="3200" i="1" dirty="0">
                <a:solidFill>
                  <a:schemeClr val="bg1"/>
                </a:solidFill>
                <a:latin typeface="Avenir Medium Oblique" panose="02000503020000020003" pitchFamily="2" charset="0"/>
              </a:rPr>
              <a:t>Quelques mutants qui affectent le développement et pourquoi ils sont importants</a:t>
            </a:r>
            <a:endParaRPr lang="en-FR" sz="3200" i="1" dirty="0">
              <a:solidFill>
                <a:schemeClr val="bg1"/>
              </a:solidFill>
              <a:latin typeface="Avenir Medium Oblique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6916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876" y="1020728"/>
            <a:ext cx="2621269" cy="262126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08ABDAA-31B4-C75B-F381-E739439428DC}"/>
              </a:ext>
            </a:extLst>
          </p:cNvPr>
          <p:cNvGrpSpPr/>
          <p:nvPr/>
        </p:nvGrpSpPr>
        <p:grpSpPr>
          <a:xfrm>
            <a:off x="177902" y="4120700"/>
            <a:ext cx="5807977" cy="2630980"/>
            <a:chOff x="871870" y="3660232"/>
            <a:chExt cx="7059181" cy="3197768"/>
          </a:xfrm>
        </p:grpSpPr>
        <p:pic>
          <p:nvPicPr>
            <p:cNvPr id="5" name="Image 4" descr="16767_wtflyhead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870" y="3660232"/>
              <a:ext cx="3491580" cy="3197768"/>
            </a:xfrm>
            <a:prstGeom prst="rect">
              <a:avLst/>
            </a:prstGeom>
          </p:spPr>
        </p:pic>
        <p:pic>
          <p:nvPicPr>
            <p:cNvPr id="6" name="Image 5" descr="16768_antphead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9471" y="3660232"/>
              <a:ext cx="3491580" cy="3197768"/>
            </a:xfrm>
            <a:prstGeom prst="rect">
              <a:avLst/>
            </a:prstGeom>
          </p:spPr>
        </p:pic>
      </p:grpSp>
      <p:pic>
        <p:nvPicPr>
          <p:cNvPr id="7" name="Image 6" descr="Wingless_Drosophila_hydei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5" t="32758" r="21181" b="13278"/>
          <a:stretch/>
        </p:blipFill>
        <p:spPr>
          <a:xfrm>
            <a:off x="3659401" y="1027894"/>
            <a:ext cx="4576972" cy="26141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EDFF65-7F13-3CE7-C337-B5EE323A343D}"/>
              </a:ext>
            </a:extLst>
          </p:cNvPr>
          <p:cNvSpPr txBox="1"/>
          <p:nvPr/>
        </p:nvSpPr>
        <p:spPr>
          <a:xfrm>
            <a:off x="3132371" y="106320"/>
            <a:ext cx="2879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Quelques mutants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3304357-3FD7-3A5C-91C7-0B9EA98A5AA5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3D8A264-93DF-707B-0569-46FEA5852540}"/>
              </a:ext>
            </a:extLst>
          </p:cNvPr>
          <p:cNvSpPr txBox="1"/>
          <p:nvPr/>
        </p:nvSpPr>
        <p:spPr>
          <a:xfrm>
            <a:off x="311210" y="658564"/>
            <a:ext cx="3847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Mutant “</a:t>
            </a:r>
            <a:r>
              <a:rPr lang="en-FR" i="1" dirty="0"/>
              <a:t>bithorax</a:t>
            </a:r>
            <a:r>
              <a:rPr lang="en-FR" dirty="0"/>
              <a:t>” à deux paires d’ailes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06E29B-A362-3B1B-B62E-C865038DD6CE}"/>
              </a:ext>
            </a:extLst>
          </p:cNvPr>
          <p:cNvSpPr txBox="1"/>
          <p:nvPr/>
        </p:nvSpPr>
        <p:spPr>
          <a:xfrm>
            <a:off x="5015227" y="658566"/>
            <a:ext cx="2867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</a:t>
            </a:r>
            <a:r>
              <a:rPr lang="en-FR" dirty="0"/>
              <a:t>utant “</a:t>
            </a:r>
            <a:r>
              <a:rPr lang="en-FR" i="1" dirty="0"/>
              <a:t>wingless</a:t>
            </a:r>
            <a:r>
              <a:rPr lang="en-FR" dirty="0"/>
              <a:t>” sans ailes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363FB7-DDC4-5ABD-76F6-403201BD0D9F}"/>
              </a:ext>
            </a:extLst>
          </p:cNvPr>
          <p:cNvSpPr txBox="1"/>
          <p:nvPr/>
        </p:nvSpPr>
        <p:spPr>
          <a:xfrm>
            <a:off x="311210" y="3671017"/>
            <a:ext cx="5981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Mutant </a:t>
            </a:r>
            <a:r>
              <a:rPr lang="en-FR" i="1" dirty="0"/>
              <a:t>Antennapedia</a:t>
            </a:r>
            <a:r>
              <a:rPr lang="en-FR" dirty="0"/>
              <a:t> avec des pattes à la place des antennes</a:t>
            </a:r>
          </a:p>
        </p:txBody>
      </p:sp>
      <p:pic>
        <p:nvPicPr>
          <p:cNvPr id="8" name="Image 3">
            <a:extLst>
              <a:ext uri="{FF2B5EF4-FFF2-40B4-BE49-F238E27FC236}">
                <a16:creationId xmlns:a16="http://schemas.microsoft.com/office/drawing/2014/main" id="{14446AD8-DA8F-3271-C5C4-5F5615A90E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2417" y="3696162"/>
            <a:ext cx="2931583" cy="2931583"/>
          </a:xfrm>
          <a:prstGeom prst="rect">
            <a:avLst/>
          </a:prstGeom>
        </p:spPr>
      </p:pic>
      <p:pic>
        <p:nvPicPr>
          <p:cNvPr id="10" name="Image 7" descr="16264_031fly.jpg">
            <a:extLst>
              <a:ext uri="{FF2B5EF4-FFF2-40B4-BE49-F238E27FC236}">
                <a16:creationId xmlns:a16="http://schemas.microsoft.com/office/drawing/2014/main" id="{1A589DD5-A5F5-21AE-36C2-0A15232991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8" y="1619844"/>
            <a:ext cx="76835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0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id="{9E398586-FC1E-3D03-F207-ECBEF33B4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91" y="1049113"/>
            <a:ext cx="2607798" cy="260779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AB15A3-293F-95CC-796C-22F50BCAD312}"/>
              </a:ext>
            </a:extLst>
          </p:cNvPr>
          <p:cNvSpPr txBox="1"/>
          <p:nvPr/>
        </p:nvSpPr>
        <p:spPr>
          <a:xfrm>
            <a:off x="1620747" y="106320"/>
            <a:ext cx="5902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La mutation équivalente chez l’homme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6DA738E-AA3E-952E-6EDD-3598C2C9117F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76B7D82-59E1-0FF2-4F76-9CF8C04687EA}"/>
              </a:ext>
            </a:extLst>
          </p:cNvPr>
          <p:cNvSpPr txBox="1"/>
          <p:nvPr/>
        </p:nvSpPr>
        <p:spPr>
          <a:xfrm>
            <a:off x="5327567" y="616933"/>
            <a:ext cx="310697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FR" dirty="0"/>
              <a:t>Anomalie congénitale rare</a:t>
            </a:r>
          </a:p>
          <a:p>
            <a:pPr algn="ctr"/>
            <a:r>
              <a:rPr lang="en-FR" dirty="0"/>
              <a:t> </a:t>
            </a:r>
            <a:r>
              <a:rPr lang="en-FR" sz="1400" dirty="0">
                <a:hlinkClick r:id="rId3" tooltip="Go to table of contents for this volume/issue"/>
              </a:rPr>
              <a:t>AJHG Volume 65, Issue 1</a:t>
            </a:r>
            <a:r>
              <a:rPr lang="en-FR" sz="1400" dirty="0"/>
              <a:t>, July 1999, Pages 104-110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B275175-A50F-3A34-ECB0-D1B1E9C68D72}"/>
              </a:ext>
            </a:extLst>
          </p:cNvPr>
          <p:cNvCxnSpPr/>
          <p:nvPr/>
        </p:nvCxnSpPr>
        <p:spPr>
          <a:xfrm>
            <a:off x="3147237" y="2360428"/>
            <a:ext cx="2105247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9461" y="940100"/>
            <a:ext cx="3106972" cy="34649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206267C-B3C5-6208-1A9B-A32A08469ABC}"/>
              </a:ext>
            </a:extLst>
          </p:cNvPr>
          <p:cNvSpPr txBox="1"/>
          <p:nvPr/>
        </p:nvSpPr>
        <p:spPr>
          <a:xfrm>
            <a:off x="75643" y="679780"/>
            <a:ext cx="2817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Mutant à deux paires d’ailes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5ACDEA-6488-18F9-D15E-EBFACC74154B}"/>
              </a:ext>
            </a:extLst>
          </p:cNvPr>
          <p:cNvGrpSpPr/>
          <p:nvPr/>
        </p:nvGrpSpPr>
        <p:grpSpPr>
          <a:xfrm>
            <a:off x="0" y="4403294"/>
            <a:ext cx="8667847" cy="2284577"/>
            <a:chOff x="0" y="4403294"/>
            <a:chExt cx="8667847" cy="228457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3AB062F-6B9A-6034-AA47-0209444BDD77}"/>
                </a:ext>
              </a:extLst>
            </p:cNvPr>
            <p:cNvGrpSpPr/>
            <p:nvPr/>
          </p:nvGrpSpPr>
          <p:grpSpPr>
            <a:xfrm>
              <a:off x="0" y="4403294"/>
              <a:ext cx="8667847" cy="2284577"/>
              <a:chOff x="0" y="4403294"/>
              <a:chExt cx="8667847" cy="2284577"/>
            </a:xfrm>
          </p:grpSpPr>
          <p:pic>
            <p:nvPicPr>
              <p:cNvPr id="9" name="Image 6" descr="Wingless_Drosophila_hydei.jpg">
                <a:extLst>
                  <a:ext uri="{FF2B5EF4-FFF2-40B4-BE49-F238E27FC236}">
                    <a16:creationId xmlns:a16="http://schemas.microsoft.com/office/drawing/2014/main" id="{B0957F49-82A3-1A25-69EB-DFC3C2F329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065" t="32758" r="21181" b="13278"/>
              <a:stretch/>
            </p:blipFill>
            <p:spPr>
              <a:xfrm>
                <a:off x="0" y="4752746"/>
                <a:ext cx="3388166" cy="1935125"/>
              </a:xfrm>
              <a:prstGeom prst="rect">
                <a:avLst/>
              </a:prstGeom>
            </p:spPr>
          </p:pic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7D68FC4E-C5F1-A774-D287-A7B0351C1F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13607" y="5720308"/>
                <a:ext cx="1531089" cy="0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89050E7-9742-7ECA-76A7-0B817B299F65}"/>
                  </a:ext>
                </a:extLst>
              </p:cNvPr>
              <p:cNvSpPr txBox="1"/>
              <p:nvPr/>
            </p:nvSpPr>
            <p:spPr>
              <a:xfrm>
                <a:off x="5521473" y="5120144"/>
                <a:ext cx="3146374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FR" b="1" dirty="0"/>
                  <a:t>90% des cancers colorectaux </a:t>
                </a:r>
              </a:p>
              <a:p>
                <a:pPr algn="ctr"/>
                <a:r>
                  <a:rPr lang="en-GB" dirty="0"/>
                  <a:t>o</a:t>
                </a:r>
                <a:r>
                  <a:rPr lang="en-FR" dirty="0"/>
                  <a:t>nt pour origine des mutations </a:t>
                </a:r>
              </a:p>
              <a:p>
                <a:pPr algn="ctr"/>
                <a:r>
                  <a:rPr lang="en-GB" dirty="0"/>
                  <a:t>a</a:t>
                </a:r>
                <a:r>
                  <a:rPr lang="en-FR" dirty="0"/>
                  <a:t>ffectant des composants de la </a:t>
                </a:r>
              </a:p>
              <a:p>
                <a:pPr algn="ctr"/>
                <a:r>
                  <a:rPr lang="en-FR" dirty="0"/>
                  <a:t>voie de signalisation en aval de</a:t>
                </a:r>
              </a:p>
              <a:p>
                <a:pPr algn="ctr"/>
                <a:r>
                  <a:rPr lang="en-GB" dirty="0"/>
                  <a:t>w</a:t>
                </a:r>
                <a:r>
                  <a:rPr lang="en-FR" dirty="0"/>
                  <a:t>g/sans aile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1EACE1-7F72-9F3A-50E0-8A29C402C19B}"/>
                  </a:ext>
                </a:extLst>
              </p:cNvPr>
              <p:cNvSpPr txBox="1"/>
              <p:nvPr/>
            </p:nvSpPr>
            <p:spPr>
              <a:xfrm>
                <a:off x="551831" y="4403294"/>
                <a:ext cx="18653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M</a:t>
                </a:r>
                <a:r>
                  <a:rPr lang="en-FR" dirty="0"/>
                  <a:t>utant sans ailes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861D25A-6AEB-3CEF-912E-7B4A33F96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04490" y="4587960"/>
              <a:ext cx="1513446" cy="1074058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6878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49" y="1116653"/>
            <a:ext cx="2931583" cy="293158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69" y="690870"/>
            <a:ext cx="2162324" cy="31504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52C0D4-AA44-49A4-1F34-F8939C511D48}"/>
              </a:ext>
            </a:extLst>
          </p:cNvPr>
          <p:cNvSpPr txBox="1"/>
          <p:nvPr/>
        </p:nvSpPr>
        <p:spPr>
          <a:xfrm>
            <a:off x="3702240" y="106320"/>
            <a:ext cx="1739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Le cyclope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DCC053F-68E0-A49E-D180-E1CF144A1BEB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0275EA-96FA-587C-F5FD-96F7D7A0257D}"/>
              </a:ext>
            </a:extLst>
          </p:cNvPr>
          <p:cNvGrpSpPr/>
          <p:nvPr/>
        </p:nvGrpSpPr>
        <p:grpSpPr>
          <a:xfrm>
            <a:off x="4191238" y="3986408"/>
            <a:ext cx="4284848" cy="2820703"/>
            <a:chOff x="4191238" y="3986408"/>
            <a:chExt cx="4284848" cy="282070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AAA72B5-5D7D-03D6-1D4A-29B01FEB76C0}"/>
                </a:ext>
              </a:extLst>
            </p:cNvPr>
            <p:cNvGrpSpPr/>
            <p:nvPr/>
          </p:nvGrpSpPr>
          <p:grpSpPr>
            <a:xfrm>
              <a:off x="4191238" y="3986408"/>
              <a:ext cx="4284848" cy="2820703"/>
              <a:chOff x="4191238" y="3888434"/>
              <a:chExt cx="4284848" cy="2820703"/>
            </a:xfrm>
          </p:grpSpPr>
          <p:pic>
            <p:nvPicPr>
              <p:cNvPr id="5" name="Image 4" descr="Cyclopelamb2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91238" y="3888434"/>
                <a:ext cx="2162325" cy="2820697"/>
              </a:xfrm>
              <a:prstGeom prst="rect">
                <a:avLst/>
              </a:prstGeom>
            </p:spPr>
          </p:pic>
          <p:pic>
            <p:nvPicPr>
              <p:cNvPr id="10" name="Image 9" descr="Veratrum_californicum_habitus1.jp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82997" y="3888435"/>
                <a:ext cx="1893089" cy="2820702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8AF3E6F-54F7-53DF-0CE3-A61903C9E44B}"/>
                </a:ext>
              </a:extLst>
            </p:cNvPr>
            <p:cNvSpPr txBox="1"/>
            <p:nvPr/>
          </p:nvSpPr>
          <p:spPr>
            <a:xfrm>
              <a:off x="7424348" y="3986408"/>
              <a:ext cx="855427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en-FR" dirty="0">
                  <a:solidFill>
                    <a:schemeClr val="bg1"/>
                  </a:solidFill>
                </a:rPr>
                <a:t>veratre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D01F52A-A13A-FED5-1EFE-F58C16B554EE}"/>
              </a:ext>
            </a:extLst>
          </p:cNvPr>
          <p:cNvGrpSpPr/>
          <p:nvPr/>
        </p:nvGrpSpPr>
        <p:grpSpPr>
          <a:xfrm>
            <a:off x="6480787" y="690870"/>
            <a:ext cx="2034852" cy="3150473"/>
            <a:chOff x="6480787" y="690870"/>
            <a:chExt cx="2034852" cy="3150473"/>
          </a:xfrm>
        </p:grpSpPr>
        <p:pic>
          <p:nvPicPr>
            <p:cNvPr id="6" name="Image 5" descr="Cyclopia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0787" y="690870"/>
              <a:ext cx="1995299" cy="315047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280CE46-185F-9CAA-7DBA-718E1D34481E}"/>
                </a:ext>
              </a:extLst>
            </p:cNvPr>
            <p:cNvSpPr txBox="1"/>
            <p:nvPr/>
          </p:nvSpPr>
          <p:spPr>
            <a:xfrm>
              <a:off x="6567670" y="3360207"/>
              <a:ext cx="1947969" cy="307777"/>
            </a:xfrm>
            <a:prstGeom prst="rect">
              <a:avLst/>
            </a:prstGeom>
            <a:solidFill>
              <a:srgbClr val="FDF1D4"/>
            </a:solidFill>
          </p:spPr>
          <p:txBody>
            <a:bodyPr wrap="none" rtlCol="0">
              <a:spAutoFit/>
            </a:bodyPr>
            <a:lstStyle/>
            <a:p>
              <a:r>
                <a:rPr lang="en-FR" sz="1400" b="1" dirty="0"/>
                <a:t>1 naissance sur 100.000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C260D5D-833B-F061-4286-C84F059921D9}"/>
              </a:ext>
            </a:extLst>
          </p:cNvPr>
          <p:cNvSpPr txBox="1"/>
          <p:nvPr/>
        </p:nvSpPr>
        <p:spPr>
          <a:xfrm>
            <a:off x="29984" y="4323528"/>
            <a:ext cx="409349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Les </a:t>
            </a:r>
            <a:r>
              <a:rPr lang="en-FR" dirty="0"/>
              <a:t>mutations </a:t>
            </a:r>
          </a:p>
          <a:p>
            <a:pPr algn="ctr"/>
            <a:r>
              <a:rPr lang="en-FR" dirty="0"/>
              <a:t>chez l’équivalent humain de ce gène sont </a:t>
            </a:r>
          </a:p>
          <a:p>
            <a:pPr algn="ctr"/>
            <a:r>
              <a:rPr lang="en-GB" dirty="0"/>
              <a:t>a</a:t>
            </a:r>
            <a:r>
              <a:rPr lang="en-FR" dirty="0"/>
              <a:t>ssociées à de graves malformations</a:t>
            </a:r>
          </a:p>
          <a:p>
            <a:pPr algn="ctr"/>
            <a:r>
              <a:rPr lang="en-GB" dirty="0"/>
              <a:t>e</a:t>
            </a:r>
            <a:r>
              <a:rPr lang="en-FR" dirty="0"/>
              <a:t>t les mutations </a:t>
            </a:r>
          </a:p>
          <a:p>
            <a:pPr algn="ctr"/>
            <a:r>
              <a:rPr lang="en-GB" dirty="0"/>
              <a:t>a</a:t>
            </a:r>
            <a:r>
              <a:rPr lang="en-FR" dirty="0"/>
              <a:t>ffectant des composants de la voie de </a:t>
            </a:r>
          </a:p>
          <a:p>
            <a:pPr algn="ctr"/>
            <a:r>
              <a:rPr lang="en-FR" dirty="0"/>
              <a:t>signalisation en aval de Hh/hérisson</a:t>
            </a:r>
          </a:p>
          <a:p>
            <a:pPr algn="ctr"/>
            <a:r>
              <a:rPr lang="en-FR" dirty="0"/>
              <a:t> entrainent des cancers de la peau </a:t>
            </a:r>
          </a:p>
          <a:p>
            <a:pPr algn="ctr"/>
            <a:r>
              <a:rPr lang="en-GB" dirty="0"/>
              <a:t>e</a:t>
            </a:r>
            <a:r>
              <a:rPr lang="en-FR" dirty="0"/>
              <a:t>t/ou un médulloblastome</a:t>
            </a:r>
          </a:p>
        </p:txBody>
      </p:sp>
    </p:spTree>
    <p:extLst>
      <p:ext uri="{BB962C8B-B14F-4D97-AF65-F5344CB8AC3E}">
        <p14:creationId xmlns:p14="http://schemas.microsoft.com/office/powerpoint/2010/main" val="107891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9E998E-E640-B715-66A4-14091374AB62}"/>
              </a:ext>
            </a:extLst>
          </p:cNvPr>
          <p:cNvSpPr txBox="1"/>
          <p:nvPr/>
        </p:nvSpPr>
        <p:spPr>
          <a:xfrm>
            <a:off x="3866560" y="106320"/>
            <a:ext cx="1410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Résumé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43633B-1C16-C0A5-991A-E0683F315054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863BB5-E17B-30C4-1F48-6EF3652AF39F}"/>
              </a:ext>
            </a:extLst>
          </p:cNvPr>
          <p:cNvSpPr txBox="1"/>
          <p:nvPr/>
        </p:nvSpPr>
        <p:spPr>
          <a:xfrm>
            <a:off x="313363" y="629540"/>
            <a:ext cx="8517274" cy="5770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0000"/>
              </a:lnSpc>
              <a:buFont typeface="Century Gothic" panose="020B0502020202020204" pitchFamily="34" charset="0"/>
              <a:buChar char="-"/>
            </a:pPr>
            <a:r>
              <a:rPr lang="en-FR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Les étapes principales de l’embryogenèse sont :</a:t>
            </a:r>
          </a:p>
          <a:p>
            <a:pPr marL="1143000" lvl="2" indent="-228600">
              <a:lnSpc>
                <a:spcPct val="100000"/>
              </a:lnSpc>
              <a:buFont typeface="Wingdings" pitchFamily="2" charset="2"/>
              <a:buChar char=""/>
            </a:pPr>
            <a:r>
              <a:rPr lang="en-FR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Fécondation et 1</a:t>
            </a:r>
            <a:r>
              <a:rPr lang="en-FR" sz="1800" kern="100" baseline="30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en-FR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division </a:t>
            </a:r>
          </a:p>
          <a:p>
            <a:pPr marL="1143000" lvl="2" indent="-228600">
              <a:lnSpc>
                <a:spcPct val="100000"/>
              </a:lnSpc>
              <a:buFont typeface="Wingdings" pitchFamily="2" charset="2"/>
              <a:buChar char=""/>
            </a:pPr>
            <a:r>
              <a:rPr lang="en-FR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Divisions avec acquisition progressive d’identités distinctes sous l’action de gènes qui délimitent des sous-régions de plus en plus petites</a:t>
            </a:r>
          </a:p>
          <a:p>
            <a:pPr marL="1143000" lvl="2" indent="-228600">
              <a:lnSpc>
                <a:spcPct val="100000"/>
              </a:lnSpc>
              <a:buFont typeface="Wingdings" pitchFamily="2" charset="2"/>
              <a:buChar char=""/>
            </a:pPr>
            <a:r>
              <a:rPr lang="en-FR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Gastrulation et développement des organes </a:t>
            </a:r>
          </a:p>
          <a:p>
            <a:pPr marL="1143000" lvl="2" indent="-228600">
              <a:lnSpc>
                <a:spcPct val="100000"/>
              </a:lnSpc>
              <a:spcAft>
                <a:spcPts val="600"/>
              </a:spcAft>
              <a:buFont typeface="Wingdings" pitchFamily="2" charset="2"/>
              <a:buChar char=""/>
            </a:pPr>
            <a:r>
              <a:rPr lang="en-FR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Morphogenèse terminale</a:t>
            </a:r>
          </a:p>
          <a:p>
            <a:r>
              <a:rPr lang="en-FR" dirty="0"/>
              <a:t>-	Quatre concepts à retenir: </a:t>
            </a:r>
          </a:p>
          <a:p>
            <a:pPr lvl="1"/>
            <a:r>
              <a:rPr lang="en-FR" sz="1600" dirty="0">
                <a:solidFill>
                  <a:srgbClr val="0432FF"/>
                </a:solidFill>
              </a:rPr>
              <a:t>1/ il existe un “dialogue” entre cellules, certaines cellules induisant leurs voisines à adopter des destinées nouvelles ou conduisant à l’émergence de régions distinctes.</a:t>
            </a:r>
          </a:p>
          <a:p>
            <a:pPr lvl="1"/>
            <a:r>
              <a:rPr lang="en-FR" sz="1600" dirty="0">
                <a:solidFill>
                  <a:srgbClr val="0432FF"/>
                </a:solidFill>
              </a:rPr>
              <a:t>2/ Ce dialogue s’accompagne d’un processus de signalisation dans la cellule aboutissant à des programmes différents, et reposant sur la présence d’interrupteurs devant les gènes.</a:t>
            </a:r>
          </a:p>
          <a:p>
            <a:pPr lvl="1"/>
            <a:r>
              <a:rPr lang="en-FR" sz="1600" dirty="0">
                <a:solidFill>
                  <a:srgbClr val="0432FF"/>
                </a:solidFill>
              </a:rPr>
              <a:t>3/ Il existe des gènes sous-divisant l’embryon en régions progressivement plus petites.</a:t>
            </a:r>
          </a:p>
          <a:p>
            <a:pPr lvl="1"/>
            <a:r>
              <a:rPr lang="en-FR" sz="1600" dirty="0">
                <a:solidFill>
                  <a:srgbClr val="0432FF"/>
                </a:solidFill>
              </a:rPr>
              <a:t>4/ Les cellules doivent changer de position pour permettre l’apparition des organes.</a:t>
            </a:r>
          </a:p>
          <a:p>
            <a:pPr lvl="0">
              <a:spcBef>
                <a:spcPts val="600"/>
              </a:spcBef>
            </a:pPr>
            <a:r>
              <a:rPr lang="en-FR" dirty="0"/>
              <a:t>-	Les progrès dans ce domaine résultent de deux facteurs principaux: </a:t>
            </a:r>
          </a:p>
          <a:p>
            <a:pPr lvl="1"/>
            <a:r>
              <a:rPr lang="en-FR" sz="1600" dirty="0">
                <a:solidFill>
                  <a:srgbClr val="0432FF"/>
                </a:solidFill>
              </a:rPr>
              <a:t>1/ La recherche sur des espèces simples (en particulier mouche du vinaigre, nématode) a été très fructueuse pour comprendre le développement humain, car il existe une grande unicité des processus qui régissent la vie cellulaire du monde vivant; en particulier, il existe chez ces espèces simples des mutants affectant le bon déroulement de l’embryogenèse. </a:t>
            </a:r>
          </a:p>
          <a:p>
            <a:pPr lvl="1">
              <a:spcAft>
                <a:spcPts val="600"/>
              </a:spcAft>
            </a:pPr>
            <a:r>
              <a:rPr lang="en-FR" sz="1600" dirty="0">
                <a:solidFill>
                  <a:srgbClr val="0432FF"/>
                </a:solidFill>
              </a:rPr>
              <a:t>2/ On sait maintenant visualiser l’activité d’un gène grâce à un artifice mettant en jeu une protéine fluorescente de la méduse.</a:t>
            </a:r>
          </a:p>
          <a:p>
            <a:pPr lvl="1"/>
            <a:endParaRPr lang="en-FR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9069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DE5DB-6A38-32ED-091B-0C5C19BE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F579B7-068A-7A42-9C02-DEAA3EBAA995}"/>
              </a:ext>
            </a:extLst>
          </p:cNvPr>
          <p:cNvSpPr txBox="1"/>
          <p:nvPr/>
        </p:nvSpPr>
        <p:spPr>
          <a:xfrm>
            <a:off x="376901" y="106320"/>
            <a:ext cx="8390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Un aperçu de ce qui sera discuté lors du prochain cours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F09159-AEFB-F13A-8563-B57998268501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7384F5E-05D1-DDD6-8F75-5034B68EF0AF}"/>
              </a:ext>
            </a:extLst>
          </p:cNvPr>
          <p:cNvGrpSpPr/>
          <p:nvPr/>
        </p:nvGrpSpPr>
        <p:grpSpPr>
          <a:xfrm>
            <a:off x="974310" y="756745"/>
            <a:ext cx="7195380" cy="2049517"/>
            <a:chOff x="1044730" y="756745"/>
            <a:chExt cx="7195380" cy="204951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E85F81E-DCBB-5E03-0063-96BDEC1456E6}"/>
                </a:ext>
              </a:extLst>
            </p:cNvPr>
            <p:cNvSpPr/>
            <p:nvPr/>
          </p:nvSpPr>
          <p:spPr>
            <a:xfrm>
              <a:off x="1044730" y="756745"/>
              <a:ext cx="7195380" cy="2049517"/>
            </a:xfrm>
            <a:prstGeom prst="rect">
              <a:avLst/>
            </a:prstGeom>
            <a:solidFill>
              <a:srgbClr val="FFFDCC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CFD9247-C235-0CAE-8EA7-F4F409561DCD}"/>
                </a:ext>
              </a:extLst>
            </p:cNvPr>
            <p:cNvSpPr txBox="1"/>
            <p:nvPr/>
          </p:nvSpPr>
          <p:spPr>
            <a:xfrm>
              <a:off x="1232297" y="908630"/>
              <a:ext cx="4600993" cy="1614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225"/>
                </a:spcAft>
              </a:pPr>
              <a:r>
                <a:rPr lang="en-FR" sz="1600" dirty="0">
                  <a:latin typeface="Avenir Medium" panose="02000503020000020003" pitchFamily="2" charset="0"/>
                </a:rPr>
                <a:t>2 . </a:t>
              </a:r>
              <a:r>
                <a:rPr lang="en-GB" sz="1600" dirty="0">
                  <a:latin typeface="Avenir Medium" panose="02000503020000020003" pitchFamily="2" charset="0"/>
                </a:rPr>
                <a:t>M</a:t>
              </a:r>
              <a:r>
                <a:rPr lang="en-FR" sz="1600" dirty="0">
                  <a:latin typeface="Avenir Medium" panose="02000503020000020003" pitchFamily="2" charset="0"/>
                </a:rPr>
                <a:t>ultiples cellules /</a:t>
              </a:r>
              <a:r>
                <a:rPr lang="en-FR" sz="1600" i="1" dirty="0">
                  <a:latin typeface="Avenir Medium" panose="02000503020000020003" pitchFamily="2" charset="0"/>
                </a:rPr>
                <a:t>différentes identités</a:t>
              </a:r>
            </a:p>
            <a:p>
              <a:pPr>
                <a:lnSpc>
                  <a:spcPct val="150000"/>
                </a:lnSpc>
                <a:spcAft>
                  <a:spcPts val="225"/>
                </a:spcAft>
              </a:pPr>
              <a:r>
                <a:rPr lang="en-FR" sz="1600" dirty="0">
                  <a:latin typeface="Avenir Medium" panose="02000503020000020003" pitchFamily="2" charset="0"/>
                </a:rPr>
                <a:t>	</a:t>
              </a:r>
            </a:p>
            <a:p>
              <a:pPr>
                <a:lnSpc>
                  <a:spcPct val="150000"/>
                </a:lnSpc>
                <a:spcAft>
                  <a:spcPts val="225"/>
                </a:spcAft>
              </a:pPr>
              <a:r>
                <a:rPr lang="en-FR" sz="1600" dirty="0">
                  <a:latin typeface="Avenir Medium" panose="02000503020000020003" pitchFamily="2" charset="0"/>
                </a:rPr>
                <a:t>3 . Communication</a:t>
              </a:r>
            </a:p>
            <a:p>
              <a:pPr>
                <a:lnSpc>
                  <a:spcPct val="150000"/>
                </a:lnSpc>
                <a:spcAft>
                  <a:spcPts val="225"/>
                </a:spcAft>
              </a:pPr>
              <a:r>
                <a:rPr lang="en-FR" sz="1600" dirty="0">
                  <a:latin typeface="Avenir Medium" panose="02000503020000020003" pitchFamily="2" charset="0"/>
                </a:rPr>
                <a:t>	3a. Régionalisation et Polarisation	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FA7095F-A50E-00F5-BC04-509EE6BA31F7}"/>
                </a:ext>
              </a:extLst>
            </p:cNvPr>
            <p:cNvGrpSpPr/>
            <p:nvPr/>
          </p:nvGrpSpPr>
          <p:grpSpPr>
            <a:xfrm>
              <a:off x="6107456" y="884532"/>
              <a:ext cx="1746178" cy="840390"/>
              <a:chOff x="6698906" y="2484356"/>
              <a:chExt cx="2328237" cy="112052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B5DAA54-7180-5DC0-4061-1991DF6458E0}"/>
                  </a:ext>
                </a:extLst>
              </p:cNvPr>
              <p:cNvSpPr/>
              <p:nvPr/>
            </p:nvSpPr>
            <p:spPr>
              <a:xfrm>
                <a:off x="6698906" y="2484356"/>
                <a:ext cx="2328237" cy="112052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D38FC26-AE7B-4825-201D-2C860E0ADAE4}"/>
                  </a:ext>
                </a:extLst>
              </p:cNvPr>
              <p:cNvSpPr/>
              <p:nvPr/>
            </p:nvSpPr>
            <p:spPr>
              <a:xfrm>
                <a:off x="6836735" y="2753119"/>
                <a:ext cx="260498" cy="26049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98C4EC0-3510-2D66-613A-AF3ED5764F78}"/>
                  </a:ext>
                </a:extLst>
              </p:cNvPr>
              <p:cNvSpPr/>
              <p:nvPr/>
            </p:nvSpPr>
            <p:spPr>
              <a:xfrm>
                <a:off x="6759224" y="3013617"/>
                <a:ext cx="260498" cy="26049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60B95775-9F0C-1181-7BCA-F98299067696}"/>
                  </a:ext>
                </a:extLst>
              </p:cNvPr>
              <p:cNvSpPr/>
              <p:nvPr/>
            </p:nvSpPr>
            <p:spPr>
              <a:xfrm>
                <a:off x="7083549" y="2633502"/>
                <a:ext cx="260498" cy="26049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0BC578C-FAD9-6AA0-4742-9F141C430BD3}"/>
                  </a:ext>
                </a:extLst>
              </p:cNvPr>
              <p:cNvSpPr/>
              <p:nvPr/>
            </p:nvSpPr>
            <p:spPr>
              <a:xfrm>
                <a:off x="7339548" y="2555300"/>
                <a:ext cx="260498" cy="260498"/>
              </a:xfrm>
              <a:prstGeom prst="ellipse">
                <a:avLst/>
              </a:prstGeom>
              <a:solidFill>
                <a:srgbClr val="0432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7B6E8A6-7A16-ADB9-A661-29794A4408CE}"/>
                  </a:ext>
                </a:extLst>
              </p:cNvPr>
              <p:cNvSpPr/>
              <p:nvPr/>
            </p:nvSpPr>
            <p:spPr>
              <a:xfrm>
                <a:off x="7026648" y="2957110"/>
                <a:ext cx="260498" cy="26049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05888F7-2E90-BF26-5118-57292D8E48E7}"/>
                  </a:ext>
                </a:extLst>
              </p:cNvPr>
              <p:cNvSpPr/>
              <p:nvPr/>
            </p:nvSpPr>
            <p:spPr>
              <a:xfrm>
                <a:off x="7273462" y="2826861"/>
                <a:ext cx="260498" cy="260498"/>
              </a:xfrm>
              <a:prstGeom prst="ellipse">
                <a:avLst/>
              </a:prstGeom>
              <a:solidFill>
                <a:srgbClr val="0432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6678271A-4ACF-A154-FA77-4CF7E26B94E6}"/>
                  </a:ext>
                </a:extLst>
              </p:cNvPr>
              <p:cNvSpPr/>
              <p:nvPr/>
            </p:nvSpPr>
            <p:spPr>
              <a:xfrm>
                <a:off x="7520276" y="2696612"/>
                <a:ext cx="260498" cy="260498"/>
              </a:xfrm>
              <a:prstGeom prst="ellipse">
                <a:avLst/>
              </a:prstGeom>
              <a:solidFill>
                <a:srgbClr val="0432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2272EAE-F55A-F809-6317-9A86EA4CB947}"/>
                  </a:ext>
                </a:extLst>
              </p:cNvPr>
              <p:cNvSpPr/>
              <p:nvPr/>
            </p:nvSpPr>
            <p:spPr>
              <a:xfrm>
                <a:off x="7051867" y="3217608"/>
                <a:ext cx="260498" cy="260498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BAB118C8-D462-BFED-F3FA-353F5A837A7F}"/>
                  </a:ext>
                </a:extLst>
              </p:cNvPr>
              <p:cNvSpPr/>
              <p:nvPr/>
            </p:nvSpPr>
            <p:spPr>
              <a:xfrm>
                <a:off x="7291644" y="3087359"/>
                <a:ext cx="260498" cy="260498"/>
              </a:xfrm>
              <a:prstGeom prst="ellipse">
                <a:avLst/>
              </a:prstGeom>
              <a:solidFill>
                <a:srgbClr val="0432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2D93133F-6A87-B780-F1D9-54CDF42DEDF4}"/>
                  </a:ext>
                </a:extLst>
              </p:cNvPr>
              <p:cNvSpPr/>
              <p:nvPr/>
            </p:nvSpPr>
            <p:spPr>
              <a:xfrm>
                <a:off x="7531421" y="2957110"/>
                <a:ext cx="260498" cy="260498"/>
              </a:xfrm>
              <a:prstGeom prst="ellipse">
                <a:avLst/>
              </a:prstGeom>
              <a:solidFill>
                <a:srgbClr val="0432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98BCC820-3E9B-9D49-B016-03D6F687D727}"/>
                  </a:ext>
                </a:extLst>
              </p:cNvPr>
              <p:cNvSpPr/>
              <p:nvPr/>
            </p:nvSpPr>
            <p:spPr>
              <a:xfrm>
                <a:off x="7771198" y="2826861"/>
                <a:ext cx="260498" cy="260498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FAABC25-4D93-A16F-341C-5F2664BECA2A}"/>
                  </a:ext>
                </a:extLst>
              </p:cNvPr>
              <p:cNvSpPr/>
              <p:nvPr/>
            </p:nvSpPr>
            <p:spPr>
              <a:xfrm>
                <a:off x="8010975" y="2696612"/>
                <a:ext cx="260498" cy="260498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B16618E-8EFF-1664-AFEE-2C6ACC875C0A}"/>
                  </a:ext>
                </a:extLst>
              </p:cNvPr>
              <p:cNvSpPr/>
              <p:nvPr/>
            </p:nvSpPr>
            <p:spPr>
              <a:xfrm>
                <a:off x="7398426" y="3298751"/>
                <a:ext cx="260498" cy="260498"/>
              </a:xfrm>
              <a:prstGeom prst="ellipse">
                <a:avLst/>
              </a:prstGeom>
              <a:solidFill>
                <a:srgbClr val="00FA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FDD5EA7-299C-5709-4F54-1C29B4CFEDF9}"/>
                  </a:ext>
                </a:extLst>
              </p:cNvPr>
              <p:cNvSpPr/>
              <p:nvPr/>
            </p:nvSpPr>
            <p:spPr>
              <a:xfrm>
                <a:off x="7659826" y="3202887"/>
                <a:ext cx="260498" cy="260498"/>
              </a:xfrm>
              <a:prstGeom prst="ellipse">
                <a:avLst/>
              </a:prstGeom>
              <a:solidFill>
                <a:srgbClr val="00FA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8FD6E1A1-669F-64AE-02D9-5FE77A1CD25F}"/>
                  </a:ext>
                </a:extLst>
              </p:cNvPr>
              <p:cNvSpPr/>
              <p:nvPr/>
            </p:nvSpPr>
            <p:spPr>
              <a:xfrm>
                <a:off x="7884719" y="3065057"/>
                <a:ext cx="260498" cy="260498"/>
              </a:xfrm>
              <a:prstGeom prst="ellipse">
                <a:avLst/>
              </a:prstGeom>
              <a:solidFill>
                <a:srgbClr val="00FA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BE1E401-966D-742A-E0C6-C1AB98A0A416}"/>
                  </a:ext>
                </a:extLst>
              </p:cNvPr>
              <p:cNvSpPr/>
              <p:nvPr/>
            </p:nvSpPr>
            <p:spPr>
              <a:xfrm>
                <a:off x="8120503" y="2942168"/>
                <a:ext cx="260498" cy="260498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0EF4B7B3-B900-DF45-ACC5-5FFA326B58A7}"/>
                  </a:ext>
                </a:extLst>
              </p:cNvPr>
              <p:cNvSpPr/>
              <p:nvPr/>
            </p:nvSpPr>
            <p:spPr>
              <a:xfrm>
                <a:off x="8319780" y="2777313"/>
                <a:ext cx="260498" cy="260498"/>
              </a:xfrm>
              <a:prstGeom prst="ellipse">
                <a:avLst/>
              </a:prstGeom>
              <a:solidFill>
                <a:srgbClr val="FF40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3D17B897-45C4-F1A2-3592-A5D7035C512F}"/>
                  </a:ext>
                </a:extLst>
              </p:cNvPr>
              <p:cNvSpPr/>
              <p:nvPr/>
            </p:nvSpPr>
            <p:spPr>
              <a:xfrm>
                <a:off x="7742666" y="2555121"/>
                <a:ext cx="260498" cy="260498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9C299647-F145-210C-865F-A5286E521E96}"/>
                  </a:ext>
                </a:extLst>
              </p:cNvPr>
              <p:cNvSpPr/>
              <p:nvPr/>
            </p:nvSpPr>
            <p:spPr>
              <a:xfrm>
                <a:off x="8228329" y="2566363"/>
                <a:ext cx="260498" cy="260498"/>
              </a:xfrm>
              <a:prstGeom prst="ellipse">
                <a:avLst/>
              </a:prstGeom>
              <a:solidFill>
                <a:srgbClr val="FF40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B744FA40-24C5-3F72-FAF6-B847BA68B01E}"/>
                  </a:ext>
                </a:extLst>
              </p:cNvPr>
              <p:cNvSpPr/>
              <p:nvPr/>
            </p:nvSpPr>
            <p:spPr>
              <a:xfrm>
                <a:off x="7904713" y="3332347"/>
                <a:ext cx="260498" cy="260498"/>
              </a:xfrm>
              <a:prstGeom prst="ellipse">
                <a:avLst/>
              </a:prstGeom>
              <a:solidFill>
                <a:srgbClr val="00FA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CD8F8A5E-514A-1C6F-A2F0-EE976B0C64A7}"/>
                  </a:ext>
                </a:extLst>
              </p:cNvPr>
              <p:cNvSpPr/>
              <p:nvPr/>
            </p:nvSpPr>
            <p:spPr>
              <a:xfrm>
                <a:off x="8158732" y="3209458"/>
                <a:ext cx="260498" cy="260498"/>
              </a:xfrm>
              <a:prstGeom prst="ellipse">
                <a:avLst/>
              </a:prstGeom>
              <a:solidFill>
                <a:srgbClr val="00FA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B428D4A7-8862-1289-3432-0E80C90BC9D9}"/>
                  </a:ext>
                </a:extLst>
              </p:cNvPr>
              <p:cNvSpPr/>
              <p:nvPr/>
            </p:nvSpPr>
            <p:spPr>
              <a:xfrm>
                <a:off x="7983583" y="2516815"/>
                <a:ext cx="260498" cy="260498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B78B3C5-7839-A57F-971D-202E025D50C3}"/>
                  </a:ext>
                </a:extLst>
              </p:cNvPr>
              <p:cNvSpPr/>
              <p:nvPr/>
            </p:nvSpPr>
            <p:spPr>
              <a:xfrm>
                <a:off x="8597018" y="2738491"/>
                <a:ext cx="260498" cy="260498"/>
              </a:xfrm>
              <a:prstGeom prst="ellipse">
                <a:avLst/>
              </a:prstGeom>
              <a:solidFill>
                <a:srgbClr val="FF40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936A2DA-344B-DE4D-E2A3-58611A20917F}"/>
                  </a:ext>
                </a:extLst>
              </p:cNvPr>
              <p:cNvSpPr/>
              <p:nvPr/>
            </p:nvSpPr>
            <p:spPr>
              <a:xfrm>
                <a:off x="8727267" y="2982869"/>
                <a:ext cx="260498" cy="26049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58B4808-A0A8-581C-9486-3DC2B5428DEC}"/>
                </a:ext>
              </a:extLst>
            </p:cNvPr>
            <p:cNvGrpSpPr/>
            <p:nvPr/>
          </p:nvGrpSpPr>
          <p:grpSpPr>
            <a:xfrm>
              <a:off x="6107456" y="1850050"/>
              <a:ext cx="1746178" cy="840390"/>
              <a:chOff x="6620933" y="3850653"/>
              <a:chExt cx="2328237" cy="1120520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20E9F57E-125D-9ECA-4B8C-B225E32FDFE8}"/>
                  </a:ext>
                </a:extLst>
              </p:cNvPr>
              <p:cNvSpPr/>
              <p:nvPr/>
            </p:nvSpPr>
            <p:spPr>
              <a:xfrm>
                <a:off x="6620933" y="3850653"/>
                <a:ext cx="2328237" cy="112052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36" name="Triangle 35">
                <a:extLst>
                  <a:ext uri="{FF2B5EF4-FFF2-40B4-BE49-F238E27FC236}">
                    <a16:creationId xmlns:a16="http://schemas.microsoft.com/office/drawing/2014/main" id="{CA07FB23-9553-9B54-D809-D92EB6664F08}"/>
                  </a:ext>
                </a:extLst>
              </p:cNvPr>
              <p:cNvSpPr/>
              <p:nvPr/>
            </p:nvSpPr>
            <p:spPr>
              <a:xfrm rot="5400000">
                <a:off x="6966984" y="4235380"/>
                <a:ext cx="585158" cy="386862"/>
              </a:xfrm>
              <a:prstGeom prst="triangle">
                <a:avLst/>
              </a:prstGeom>
              <a:gradFill>
                <a:gsLst>
                  <a:gs pos="0">
                    <a:srgbClr val="0432FF"/>
                  </a:gs>
                  <a:gs pos="100000">
                    <a:schemeClr val="bg1"/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  <p:sp>
            <p:nvSpPr>
              <p:cNvPr id="37" name="Triangle 36">
                <a:extLst>
                  <a:ext uri="{FF2B5EF4-FFF2-40B4-BE49-F238E27FC236}">
                    <a16:creationId xmlns:a16="http://schemas.microsoft.com/office/drawing/2014/main" id="{AF8CB4DD-BE60-D09E-66BE-0FDAA7F3BCE4}"/>
                  </a:ext>
                </a:extLst>
              </p:cNvPr>
              <p:cNvSpPr/>
              <p:nvPr/>
            </p:nvSpPr>
            <p:spPr>
              <a:xfrm rot="5400000">
                <a:off x="7915157" y="4217482"/>
                <a:ext cx="585158" cy="386862"/>
              </a:xfrm>
              <a:prstGeom prst="triangle">
                <a:avLst/>
              </a:prstGeom>
              <a:gradFill>
                <a:gsLst>
                  <a:gs pos="0">
                    <a:srgbClr val="FF0000"/>
                  </a:gs>
                  <a:gs pos="100000">
                    <a:schemeClr val="bg1"/>
                  </a:gs>
                </a:gsLst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 sz="1350"/>
              </a:p>
            </p:txBody>
          </p: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D2735C13-096E-043C-4573-1F13C24F5308}"/>
              </a:ext>
            </a:extLst>
          </p:cNvPr>
          <p:cNvSpPr txBox="1"/>
          <p:nvPr/>
        </p:nvSpPr>
        <p:spPr>
          <a:xfrm>
            <a:off x="424531" y="3103555"/>
            <a:ext cx="846964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2100"/>
              </a:spcAft>
              <a:buFont typeface="Arial" panose="020B0604020202020204" pitchFamily="34" charset="0"/>
              <a:buChar char="•"/>
            </a:pPr>
            <a:r>
              <a:rPr lang="en-FR" dirty="0"/>
              <a:t>La gastrulation crée des régions préfigurant les principaux organes via des processus de communication</a:t>
            </a:r>
          </a:p>
          <a:p>
            <a:pPr marL="285750" indent="-285750">
              <a:spcAft>
                <a:spcPts val="2100"/>
              </a:spcAft>
              <a:buFont typeface="Arial" panose="020B0604020202020204" pitchFamily="34" charset="0"/>
              <a:buChar char="•"/>
            </a:pPr>
            <a:r>
              <a:rPr lang="en-FR" dirty="0"/>
              <a:t>La notion de cellules souches</a:t>
            </a:r>
          </a:p>
          <a:p>
            <a:pPr marL="285750" indent="-285750">
              <a:spcAft>
                <a:spcPts val="2100"/>
              </a:spcAft>
              <a:buFont typeface="Arial" panose="020B0604020202020204" pitchFamily="34" charset="0"/>
              <a:buChar char="•"/>
            </a:pPr>
            <a:r>
              <a:rPr lang="en-FR" dirty="0"/>
              <a:t>La culture des cellules souches au laboratoire</a:t>
            </a:r>
          </a:p>
          <a:p>
            <a:pPr marL="285750" indent="-285750">
              <a:spcAft>
                <a:spcPts val="2100"/>
              </a:spcAft>
              <a:buFont typeface="Arial" panose="020B0604020202020204" pitchFamily="34" charset="0"/>
              <a:buChar char="•"/>
            </a:pPr>
            <a:r>
              <a:rPr lang="en-FR" dirty="0"/>
              <a:t>La notion d’organoïde via la reprogrammation de cellules</a:t>
            </a:r>
          </a:p>
          <a:p>
            <a:pPr marL="285750" indent="-285750">
              <a:spcAft>
                <a:spcPts val="2100"/>
              </a:spcAft>
              <a:buFont typeface="Arial" panose="020B0604020202020204" pitchFamily="34" charset="0"/>
              <a:buChar char="•"/>
            </a:pPr>
            <a:r>
              <a:rPr lang="en-FR" dirty="0"/>
              <a:t>L’utilisation des cellules souches en médecine et le futur de la médecine</a:t>
            </a:r>
          </a:p>
        </p:txBody>
      </p:sp>
    </p:spTree>
    <p:extLst>
      <p:ext uri="{BB962C8B-B14F-4D97-AF65-F5344CB8AC3E}">
        <p14:creationId xmlns:p14="http://schemas.microsoft.com/office/powerpoint/2010/main" val="1350475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EF289-781B-FCCE-8729-8C685F677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CFF9EC-8334-A4DC-5C64-3C7C40ACCB5D}"/>
              </a:ext>
            </a:extLst>
          </p:cNvPr>
          <p:cNvSpPr txBox="1"/>
          <p:nvPr/>
        </p:nvSpPr>
        <p:spPr>
          <a:xfrm>
            <a:off x="1815526" y="106320"/>
            <a:ext cx="5512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Un résumé en forme de chronologie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6A3230A-03B0-1D43-C1DB-F94300F516B1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ight Arrow 16">
            <a:extLst>
              <a:ext uri="{FF2B5EF4-FFF2-40B4-BE49-F238E27FC236}">
                <a16:creationId xmlns:a16="http://schemas.microsoft.com/office/drawing/2014/main" id="{DE6BD269-7621-EBF6-9054-E69B0B2AFEC0}"/>
              </a:ext>
            </a:extLst>
          </p:cNvPr>
          <p:cNvSpPr/>
          <p:nvPr/>
        </p:nvSpPr>
        <p:spPr>
          <a:xfrm>
            <a:off x="195944" y="2908368"/>
            <a:ext cx="8795656" cy="1306266"/>
          </a:xfrm>
          <a:prstGeom prst="rightArrow">
            <a:avLst>
              <a:gd name="adj1" fmla="val 50000"/>
              <a:gd name="adj2" fmla="val 35119"/>
            </a:avLst>
          </a:prstGeom>
          <a:gradFill flip="none" rotWithShape="1">
            <a:gsLst>
              <a:gs pos="0">
                <a:srgbClr val="FFFDCC"/>
              </a:gs>
              <a:gs pos="100000">
                <a:schemeClr val="bg1"/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FA39AC-05C0-254E-980E-07BF4FFE1184}"/>
              </a:ext>
            </a:extLst>
          </p:cNvPr>
          <p:cNvSpPr txBox="1"/>
          <p:nvPr/>
        </p:nvSpPr>
        <p:spPr>
          <a:xfrm>
            <a:off x="195944" y="3376835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>
                <a:latin typeface="Avenir Next Condensed" panose="020B0506020202020204" pitchFamily="34" charset="0"/>
              </a:rPr>
              <a:t>1924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5E293F-7F6B-B5FD-66DE-058D5F470562}"/>
              </a:ext>
            </a:extLst>
          </p:cNvPr>
          <p:cNvSpPr txBox="1"/>
          <p:nvPr/>
        </p:nvSpPr>
        <p:spPr>
          <a:xfrm>
            <a:off x="1981670" y="3376835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>
                <a:latin typeface="Avenir Next Condensed" panose="020B0506020202020204" pitchFamily="34" charset="0"/>
              </a:rPr>
              <a:t>1980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02F722-A9BF-A33E-7D4A-F61FA2A2C74C}"/>
              </a:ext>
            </a:extLst>
          </p:cNvPr>
          <p:cNvSpPr txBox="1"/>
          <p:nvPr/>
        </p:nvSpPr>
        <p:spPr>
          <a:xfrm>
            <a:off x="49161" y="2178291"/>
            <a:ext cx="1735540" cy="738664"/>
          </a:xfrm>
          <a:prstGeom prst="rect">
            <a:avLst/>
          </a:prstGeom>
          <a:solidFill>
            <a:srgbClr val="0432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FR" sz="1400" dirty="0">
                <a:solidFill>
                  <a:schemeClr val="bg1"/>
                </a:solidFill>
              </a:rPr>
              <a:t>Expérience</a:t>
            </a:r>
          </a:p>
          <a:p>
            <a:pPr algn="ctr"/>
            <a:r>
              <a:rPr lang="en-FR" sz="1400" dirty="0">
                <a:solidFill>
                  <a:schemeClr val="bg1"/>
                </a:solidFill>
              </a:rPr>
              <a:t>Spemann/Mangold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des t</a:t>
            </a:r>
            <a:r>
              <a:rPr lang="en-FR" sz="1400" dirty="0">
                <a:solidFill>
                  <a:schemeClr val="bg1"/>
                </a:solidFill>
              </a:rPr>
              <a:t>étards  siamois</a:t>
            </a:r>
          </a:p>
        </p:txBody>
      </p: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BE3FE0E2-B6CE-5270-7556-DFF9645D7261}"/>
              </a:ext>
            </a:extLst>
          </p:cNvPr>
          <p:cNvCxnSpPr>
            <a:cxnSpLocks/>
            <a:stCxn id="22" idx="2"/>
            <a:endCxn id="19" idx="0"/>
          </p:cNvCxnSpPr>
          <p:nvPr/>
        </p:nvCxnSpPr>
        <p:spPr>
          <a:xfrm rot="5400000">
            <a:off x="494493" y="2954397"/>
            <a:ext cx="459880" cy="384997"/>
          </a:xfrm>
          <a:prstGeom prst="bentConnector3">
            <a:avLst/>
          </a:prstGeom>
          <a:ln>
            <a:solidFill>
              <a:srgbClr val="0432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Image 5">
            <a:extLst>
              <a:ext uri="{FF2B5EF4-FFF2-40B4-BE49-F238E27FC236}">
                <a16:creationId xmlns:a16="http://schemas.microsoft.com/office/drawing/2014/main" id="{F505D9C8-D3E5-E9D1-E1BB-DF2D925B9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3" y="1276219"/>
            <a:ext cx="1754978" cy="902072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250AA3B0-1DB4-C815-F4D6-C758148A81F8}"/>
              </a:ext>
            </a:extLst>
          </p:cNvPr>
          <p:cNvGrpSpPr/>
          <p:nvPr/>
        </p:nvGrpSpPr>
        <p:grpSpPr>
          <a:xfrm>
            <a:off x="1451155" y="4313769"/>
            <a:ext cx="2244649" cy="2144065"/>
            <a:chOff x="1367075" y="4313769"/>
            <a:chExt cx="2244649" cy="214406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C6854B-7D8D-E9CC-0886-F6FBE3AEEDF1}"/>
                </a:ext>
              </a:extLst>
            </p:cNvPr>
            <p:cNvSpPr txBox="1"/>
            <p:nvPr/>
          </p:nvSpPr>
          <p:spPr>
            <a:xfrm>
              <a:off x="1578114" y="4313769"/>
              <a:ext cx="1921072" cy="738664"/>
            </a:xfrm>
            <a:prstGeom prst="rect">
              <a:avLst/>
            </a:prstGeom>
            <a:solidFill>
              <a:srgbClr val="0432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</a:rPr>
                <a:t>Identification mutants mouche bloquant son</a:t>
              </a:r>
            </a:p>
            <a:p>
              <a:pPr algn="ctr"/>
              <a:r>
                <a:rPr lang="fr-FR" sz="1400" dirty="0">
                  <a:solidFill>
                    <a:schemeClr val="bg1"/>
                  </a:solidFill>
                </a:rPr>
                <a:t>développement</a:t>
              </a:r>
              <a:endParaRPr lang="en-FR" sz="1400" dirty="0">
                <a:solidFill>
                  <a:schemeClr val="bg1"/>
                </a:solidFill>
              </a:endParaRPr>
            </a:p>
          </p:txBody>
        </p:sp>
        <p:pic>
          <p:nvPicPr>
            <p:cNvPr id="44" name="Image 4">
              <a:extLst>
                <a:ext uri="{FF2B5EF4-FFF2-40B4-BE49-F238E27FC236}">
                  <a16:creationId xmlns:a16="http://schemas.microsoft.com/office/drawing/2014/main" id="{E3CD238C-8DE9-4905-87E2-21E3BA048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4138" t="21833" b="77"/>
            <a:stretch>
              <a:fillRect/>
            </a:stretch>
          </p:blipFill>
          <p:spPr>
            <a:xfrm>
              <a:off x="1367075" y="5151568"/>
              <a:ext cx="1286574" cy="1306266"/>
            </a:xfrm>
            <a:prstGeom prst="rect">
              <a:avLst/>
            </a:prstGeom>
          </p:spPr>
        </p:pic>
        <p:pic>
          <p:nvPicPr>
            <p:cNvPr id="45" name="Image 3">
              <a:extLst>
                <a:ext uri="{FF2B5EF4-FFF2-40B4-BE49-F238E27FC236}">
                  <a16:creationId xmlns:a16="http://schemas.microsoft.com/office/drawing/2014/main" id="{857BF937-6A5C-1660-D3FD-65CDDF9CC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33937" r="17747" b="35241"/>
            <a:stretch>
              <a:fillRect/>
            </a:stretch>
          </p:blipFill>
          <p:spPr>
            <a:xfrm>
              <a:off x="2653649" y="5476857"/>
              <a:ext cx="958075" cy="359015"/>
            </a:xfrm>
            <a:prstGeom prst="rect">
              <a:avLst/>
            </a:prstGeom>
          </p:spPr>
        </p:pic>
      </p:grp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16EC50EB-CAA1-BAC6-818B-340C13844510}"/>
              </a:ext>
            </a:extLst>
          </p:cNvPr>
          <p:cNvCxnSpPr>
            <a:cxnSpLocks/>
            <a:endCxn id="41" idx="0"/>
          </p:cNvCxnSpPr>
          <p:nvPr/>
        </p:nvCxnSpPr>
        <p:spPr>
          <a:xfrm rot="16200000" flipH="1">
            <a:off x="2228433" y="3919472"/>
            <a:ext cx="567602" cy="220992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9B2F1DD-F689-4E57-16F7-9B98A89DC787}"/>
              </a:ext>
            </a:extLst>
          </p:cNvPr>
          <p:cNvSpPr txBox="1"/>
          <p:nvPr/>
        </p:nvSpPr>
        <p:spPr>
          <a:xfrm>
            <a:off x="2811925" y="3376834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>
                <a:latin typeface="Avenir Next Condensed" panose="020B0506020202020204" pitchFamily="34" charset="0"/>
              </a:rPr>
              <a:t>1980-1988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C6A1C9-41F4-F972-9A9E-362310AF9232}"/>
              </a:ext>
            </a:extLst>
          </p:cNvPr>
          <p:cNvSpPr txBox="1"/>
          <p:nvPr/>
        </p:nvSpPr>
        <p:spPr>
          <a:xfrm>
            <a:off x="6791695" y="3376834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>
                <a:latin typeface="Avenir Next Condensed" panose="020B0506020202020204" pitchFamily="34" charset="0"/>
              </a:rPr>
              <a:t>1991-2004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B8370D-93D6-827D-E644-5F6B0ABE7C7D}"/>
              </a:ext>
            </a:extLst>
          </p:cNvPr>
          <p:cNvSpPr txBox="1"/>
          <p:nvPr/>
        </p:nvSpPr>
        <p:spPr>
          <a:xfrm>
            <a:off x="2909470" y="2178291"/>
            <a:ext cx="2082934" cy="738664"/>
          </a:xfrm>
          <a:prstGeom prst="rect">
            <a:avLst/>
          </a:prstGeom>
          <a:solidFill>
            <a:srgbClr val="0432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Analyse génétique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et moléculaire de 15 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mutants clé de la mouche</a:t>
            </a:r>
            <a:endParaRPr lang="en-FR" sz="1400" dirty="0">
              <a:solidFill>
                <a:schemeClr val="bg1"/>
              </a:solidFill>
            </a:endParaRPr>
          </a:p>
        </p:txBody>
      </p:sp>
      <p:pic>
        <p:nvPicPr>
          <p:cNvPr id="8" name="Image 6">
            <a:extLst>
              <a:ext uri="{FF2B5EF4-FFF2-40B4-BE49-F238E27FC236}">
                <a16:creationId xmlns:a16="http://schemas.microsoft.com/office/drawing/2014/main" id="{EEE7CA0D-7268-26E1-BADE-6F5B86BF96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447" y="685713"/>
            <a:ext cx="1591867" cy="1499463"/>
          </a:xfrm>
          <a:prstGeom prst="rect">
            <a:avLst/>
          </a:prstGeom>
        </p:spPr>
      </p:pic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318F8333-540F-C294-D141-8E5B1E7B4818}"/>
              </a:ext>
            </a:extLst>
          </p:cNvPr>
          <p:cNvCxnSpPr>
            <a:stCxn id="6" idx="2"/>
            <a:endCxn id="4" idx="0"/>
          </p:cNvCxnSpPr>
          <p:nvPr/>
        </p:nvCxnSpPr>
        <p:spPr>
          <a:xfrm rot="5400000">
            <a:off x="3455742" y="2881638"/>
            <a:ext cx="459879" cy="530512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9A92D54-BFF1-DA72-CB55-6A9672B75148}"/>
              </a:ext>
            </a:extLst>
          </p:cNvPr>
          <p:cNvSpPr txBox="1"/>
          <p:nvPr/>
        </p:nvSpPr>
        <p:spPr>
          <a:xfrm>
            <a:off x="6201093" y="2185176"/>
            <a:ext cx="1921072" cy="738664"/>
          </a:xfrm>
          <a:prstGeom prst="rect">
            <a:avLst/>
          </a:prstGeom>
          <a:solidFill>
            <a:srgbClr val="0432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Identification facteurs protéiques capables d’induire un 2</a:t>
            </a:r>
            <a:r>
              <a:rPr lang="fr-FR" sz="1400" baseline="30000" dirty="0">
                <a:solidFill>
                  <a:schemeClr val="bg1"/>
                </a:solidFill>
              </a:rPr>
              <a:t>ème</a:t>
            </a:r>
            <a:r>
              <a:rPr lang="fr-FR" sz="1400" dirty="0">
                <a:solidFill>
                  <a:schemeClr val="bg1"/>
                </a:solidFill>
              </a:rPr>
              <a:t> axe</a:t>
            </a:r>
            <a:endParaRPr lang="en-FR" sz="1400" dirty="0">
              <a:solidFill>
                <a:schemeClr val="bg1"/>
              </a:solidFill>
            </a:endParaRPr>
          </a:p>
        </p:txBody>
      </p:sp>
      <p:pic>
        <p:nvPicPr>
          <p:cNvPr id="14" name="Image 5">
            <a:extLst>
              <a:ext uri="{FF2B5EF4-FFF2-40B4-BE49-F238E27FC236}">
                <a16:creationId xmlns:a16="http://schemas.microsoft.com/office/drawing/2014/main" id="{A8D3E3AE-5113-FF92-1E8A-65938F717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140" y="1276219"/>
            <a:ext cx="1754978" cy="902072"/>
          </a:xfrm>
          <a:prstGeom prst="rect">
            <a:avLst/>
          </a:prstGeom>
        </p:spPr>
      </p:pic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D842C89E-E12D-90AF-C014-1B2C9F5B774D}"/>
              </a:ext>
            </a:extLst>
          </p:cNvPr>
          <p:cNvCxnSpPr>
            <a:cxnSpLocks/>
            <a:stCxn id="5" idx="0"/>
            <a:endCxn id="13" idx="2"/>
          </p:cNvCxnSpPr>
          <p:nvPr/>
        </p:nvCxnSpPr>
        <p:spPr>
          <a:xfrm rot="16200000" flipV="1">
            <a:off x="7054415" y="3031054"/>
            <a:ext cx="452994" cy="238566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5AE7C0E-F523-2A6F-0E9D-0E5C44CD6130}"/>
              </a:ext>
            </a:extLst>
          </p:cNvPr>
          <p:cNvSpPr txBox="1"/>
          <p:nvPr/>
        </p:nvSpPr>
        <p:spPr>
          <a:xfrm>
            <a:off x="4426790" y="3376834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>
                <a:latin typeface="Avenir Next Condensed" panose="020B0506020202020204" pitchFamily="34" charset="0"/>
              </a:rPr>
              <a:t>1986-1992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463B40-56DC-9A2C-D51C-F73222DA874A}"/>
              </a:ext>
            </a:extLst>
          </p:cNvPr>
          <p:cNvSpPr txBox="1"/>
          <p:nvPr/>
        </p:nvSpPr>
        <p:spPr>
          <a:xfrm>
            <a:off x="3846780" y="4313769"/>
            <a:ext cx="2377350" cy="954107"/>
          </a:xfrm>
          <a:prstGeom prst="rect">
            <a:avLst/>
          </a:prstGeom>
          <a:solidFill>
            <a:srgbClr val="0432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Caractérisation génétique et moléculaire des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processus de communication entre cellules</a:t>
            </a:r>
            <a:endParaRPr lang="en-FR" sz="1400" dirty="0">
              <a:solidFill>
                <a:schemeClr val="bg1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46C5FFB-2A1F-4154-DBE4-43807F2686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4706"/>
          <a:stretch>
            <a:fillRect/>
          </a:stretch>
        </p:blipFill>
        <p:spPr>
          <a:xfrm>
            <a:off x="4072303" y="5267876"/>
            <a:ext cx="2071435" cy="1115506"/>
          </a:xfrm>
          <a:prstGeom prst="rect">
            <a:avLst/>
          </a:prstGeom>
        </p:spPr>
      </p:pic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484B62DD-460A-8F49-7C0C-E2E6E534BA19}"/>
              </a:ext>
            </a:extLst>
          </p:cNvPr>
          <p:cNvCxnSpPr>
            <a:stCxn id="25" idx="0"/>
            <a:endCxn id="24" idx="2"/>
          </p:cNvCxnSpPr>
          <p:nvPr/>
        </p:nvCxnSpPr>
        <p:spPr>
          <a:xfrm rot="16200000" flipV="1">
            <a:off x="4751572" y="4029885"/>
            <a:ext cx="567603" cy="165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F141777-0D83-F8EA-9EA3-D7001B05BDF0}"/>
              </a:ext>
            </a:extLst>
          </p:cNvPr>
          <p:cNvSpPr txBox="1"/>
          <p:nvPr/>
        </p:nvSpPr>
        <p:spPr>
          <a:xfrm>
            <a:off x="5878735" y="3384571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>
                <a:latin typeface="Avenir Next Condensed" panose="020B0506020202020204" pitchFamily="34" charset="0"/>
              </a:rPr>
              <a:t>1994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C2E152-2507-A8C6-75D9-5CCB615B949E}"/>
              </a:ext>
            </a:extLst>
          </p:cNvPr>
          <p:cNvSpPr txBox="1"/>
          <p:nvPr/>
        </p:nvSpPr>
        <p:spPr>
          <a:xfrm>
            <a:off x="1073861" y="339342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b="1" dirty="0">
                <a:latin typeface="Avenir Next Condensed" panose="020B0506020202020204" pitchFamily="34" charset="0"/>
              </a:rPr>
              <a:t>1962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B2499A-C721-77E4-A76F-1D15DE9C4500}"/>
              </a:ext>
            </a:extLst>
          </p:cNvPr>
          <p:cNvSpPr txBox="1"/>
          <p:nvPr/>
        </p:nvSpPr>
        <p:spPr>
          <a:xfrm>
            <a:off x="0" y="4305182"/>
            <a:ext cx="1230520" cy="954107"/>
          </a:xfrm>
          <a:prstGeom prst="rect">
            <a:avLst/>
          </a:prstGeom>
          <a:solidFill>
            <a:srgbClr val="0432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Purification de la protéine</a:t>
            </a:r>
          </a:p>
          <a:p>
            <a:pPr algn="ctr"/>
            <a:r>
              <a:rPr lang="fr-FR" sz="1400" dirty="0">
                <a:solidFill>
                  <a:schemeClr val="bg1"/>
                </a:solidFill>
              </a:rPr>
              <a:t>fluorescente de méduse</a:t>
            </a:r>
            <a:endParaRPr lang="en-FR" sz="1400" dirty="0">
              <a:solidFill>
                <a:schemeClr val="bg1"/>
              </a:solidFill>
            </a:endParaRPr>
          </a:p>
        </p:txBody>
      </p:sp>
      <p:pic>
        <p:nvPicPr>
          <p:cNvPr id="36" name="Picture 35" descr="Green Fluorescent Protein: Shining New Light on Food QC ...">
            <a:extLst>
              <a:ext uri="{FF2B5EF4-FFF2-40B4-BE49-F238E27FC236}">
                <a16:creationId xmlns:a16="http://schemas.microsoft.com/office/drawing/2014/main" id="{8AB33829-B6C4-C64F-B41D-6FD1E0D20CA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6064" r="62639" b="12108"/>
          <a:stretch>
            <a:fillRect/>
          </a:stretch>
        </p:blipFill>
        <p:spPr>
          <a:xfrm>
            <a:off x="544589" y="5289406"/>
            <a:ext cx="657832" cy="83942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0C4A594-5314-FB7B-5F98-7C5B32E568C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7262" r="67051"/>
          <a:stretch>
            <a:fillRect/>
          </a:stretch>
        </p:blipFill>
        <p:spPr>
          <a:xfrm>
            <a:off x="0" y="5259289"/>
            <a:ext cx="553501" cy="95410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A61F92E-EE13-E72E-8E4E-CE3A8335D8DB}"/>
              </a:ext>
            </a:extLst>
          </p:cNvPr>
          <p:cNvSpPr txBox="1"/>
          <p:nvPr/>
        </p:nvSpPr>
        <p:spPr>
          <a:xfrm>
            <a:off x="6504170" y="4313769"/>
            <a:ext cx="1998699" cy="738664"/>
          </a:xfrm>
          <a:prstGeom prst="rect">
            <a:avLst/>
          </a:prstGeom>
          <a:solidFill>
            <a:srgbClr val="0432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/>
                </a:solidFill>
              </a:rPr>
              <a:t>1</a:t>
            </a:r>
            <a:r>
              <a:rPr lang="fr-FR" sz="1400" baseline="30000" dirty="0">
                <a:solidFill>
                  <a:schemeClr val="bg1"/>
                </a:solidFill>
              </a:rPr>
              <a:t>ère</a:t>
            </a:r>
            <a:r>
              <a:rPr lang="fr-FR" sz="1400" dirty="0">
                <a:solidFill>
                  <a:schemeClr val="bg1"/>
                </a:solidFill>
              </a:rPr>
              <a:t> utilisation de la GFP chez un animal, le nématode</a:t>
            </a:r>
            <a:endParaRPr lang="en-FR" sz="1400" dirty="0">
              <a:solidFill>
                <a:schemeClr val="bg1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BB60B0F0-C352-41D1-737E-C7D68D69182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2847" t="27262" r="32741"/>
          <a:stretch>
            <a:fillRect/>
          </a:stretch>
        </p:blipFill>
        <p:spPr>
          <a:xfrm>
            <a:off x="6504170" y="5189899"/>
            <a:ext cx="713707" cy="1177979"/>
          </a:xfrm>
          <a:prstGeom prst="rect">
            <a:avLst/>
          </a:prstGeom>
        </p:spPr>
      </p:pic>
      <p:pic>
        <p:nvPicPr>
          <p:cNvPr id="40" name="Picture 39" descr="Lighting up Biology | Expression of GFP | Chalfie &amp; Euskirchen">
            <a:extLst>
              <a:ext uri="{FF2B5EF4-FFF2-40B4-BE49-F238E27FC236}">
                <a16:creationId xmlns:a16="http://schemas.microsoft.com/office/drawing/2014/main" id="{F13A4FCC-7559-1B79-4AB9-301BFE8C4B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950" y="5238914"/>
            <a:ext cx="1262935" cy="889916"/>
          </a:xfrm>
          <a:prstGeom prst="rect">
            <a:avLst/>
          </a:prstGeom>
        </p:spPr>
      </p:pic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1F574272-38A5-BAFB-6D1C-48332BE94A72}"/>
              </a:ext>
            </a:extLst>
          </p:cNvPr>
          <p:cNvCxnSpPr>
            <a:stCxn id="31" idx="2"/>
            <a:endCxn id="38" idx="0"/>
          </p:cNvCxnSpPr>
          <p:nvPr/>
        </p:nvCxnSpPr>
        <p:spPr>
          <a:xfrm rot="16200000" flipH="1">
            <a:off x="6579189" y="3389438"/>
            <a:ext cx="559866" cy="1288795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>
            <a:extLst>
              <a:ext uri="{FF2B5EF4-FFF2-40B4-BE49-F238E27FC236}">
                <a16:creationId xmlns:a16="http://schemas.microsoft.com/office/drawing/2014/main" id="{087E7CA2-66B2-21CA-316A-BF07D309D7A6}"/>
              </a:ext>
            </a:extLst>
          </p:cNvPr>
          <p:cNvCxnSpPr>
            <a:stCxn id="32" idx="2"/>
            <a:endCxn id="33" idx="0"/>
          </p:cNvCxnSpPr>
          <p:nvPr/>
        </p:nvCxnSpPr>
        <p:spPr>
          <a:xfrm rot="5400000">
            <a:off x="741343" y="3636674"/>
            <a:ext cx="542426" cy="794591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2316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F18D5E-57EF-4FBF-1C0E-9DF6E674E8F4}"/>
              </a:ext>
            </a:extLst>
          </p:cNvPr>
          <p:cNvSpPr txBox="1"/>
          <p:nvPr/>
        </p:nvSpPr>
        <p:spPr>
          <a:xfrm>
            <a:off x="1677129" y="106320"/>
            <a:ext cx="5789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  <a:latin typeface="DIN Alternate" panose="020B0500000000000000" pitchFamily="34" charset="77"/>
              </a:rPr>
              <a:t>Communication au sein d’un embryon</a:t>
            </a:r>
            <a:endParaRPr lang="en-FR" sz="2800" b="1" dirty="0">
              <a:solidFill>
                <a:srgbClr val="7030A0"/>
              </a:solidFill>
              <a:latin typeface="DIN Alternate" panose="020B0500000000000000" pitchFamily="34" charset="77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A96F50-475A-3DED-3E73-D6E8114026A5}"/>
              </a:ext>
            </a:extLst>
          </p:cNvPr>
          <p:cNvCxnSpPr>
            <a:cxnSpLocks/>
          </p:cNvCxnSpPr>
          <p:nvPr/>
        </p:nvCxnSpPr>
        <p:spPr>
          <a:xfrm>
            <a:off x="313363" y="629540"/>
            <a:ext cx="8517274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2" name="TextBox 201">
            <a:extLst>
              <a:ext uri="{FF2B5EF4-FFF2-40B4-BE49-F238E27FC236}">
                <a16:creationId xmlns:a16="http://schemas.microsoft.com/office/drawing/2014/main" id="{2AE320C9-DCDC-1A78-89BE-D9F34884B6A8}"/>
              </a:ext>
            </a:extLst>
          </p:cNvPr>
          <p:cNvSpPr txBox="1"/>
          <p:nvPr/>
        </p:nvSpPr>
        <p:spPr>
          <a:xfrm>
            <a:off x="3115803" y="681626"/>
            <a:ext cx="146867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C</a:t>
            </a:r>
            <a:r>
              <a:rPr lang="en-FR" sz="2400" b="1" dirty="0"/>
              <a:t>himique </a:t>
            </a:r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CC35FF9-FEAF-B7A7-7848-3361968E6A8C}"/>
              </a:ext>
            </a:extLst>
          </p:cNvPr>
          <p:cNvGrpSpPr/>
          <p:nvPr/>
        </p:nvGrpSpPr>
        <p:grpSpPr>
          <a:xfrm>
            <a:off x="845464" y="4413892"/>
            <a:ext cx="7734320" cy="2377322"/>
            <a:chOff x="207798" y="3388340"/>
            <a:chExt cx="8873426" cy="3473647"/>
          </a:xfrm>
        </p:grpSpPr>
        <p:sp>
          <p:nvSpPr>
            <p:cNvPr id="204" name="Rounded Rectangle 203">
              <a:extLst>
                <a:ext uri="{FF2B5EF4-FFF2-40B4-BE49-F238E27FC236}">
                  <a16:creationId xmlns:a16="http://schemas.microsoft.com/office/drawing/2014/main" id="{D2D3B94D-5B3A-96CD-6819-5B747DDADF6D}"/>
                </a:ext>
              </a:extLst>
            </p:cNvPr>
            <p:cNvSpPr/>
            <p:nvPr/>
          </p:nvSpPr>
          <p:spPr>
            <a:xfrm>
              <a:off x="1710742" y="4150980"/>
              <a:ext cx="2622896" cy="672096"/>
            </a:xfrm>
            <a:custGeom>
              <a:avLst/>
              <a:gdLst>
                <a:gd name="csX0" fmla="*/ 0 w 2622896"/>
                <a:gd name="csY0" fmla="*/ 112018 h 672096"/>
                <a:gd name="csX1" fmla="*/ 112018 w 2622896"/>
                <a:gd name="csY1" fmla="*/ 0 h 672096"/>
                <a:gd name="csX2" fmla="*/ 639767 w 2622896"/>
                <a:gd name="csY2" fmla="*/ 0 h 672096"/>
                <a:gd name="csX3" fmla="*/ 1239482 w 2622896"/>
                <a:gd name="csY3" fmla="*/ 0 h 672096"/>
                <a:gd name="csX4" fmla="*/ 1767231 w 2622896"/>
                <a:gd name="csY4" fmla="*/ 0 h 672096"/>
                <a:gd name="csX5" fmla="*/ 2510878 w 2622896"/>
                <a:gd name="csY5" fmla="*/ 0 h 672096"/>
                <a:gd name="csX6" fmla="*/ 2622896 w 2622896"/>
                <a:gd name="csY6" fmla="*/ 112018 h 672096"/>
                <a:gd name="csX7" fmla="*/ 2622896 w 2622896"/>
                <a:gd name="csY7" fmla="*/ 560078 h 672096"/>
                <a:gd name="csX8" fmla="*/ 2510878 w 2622896"/>
                <a:gd name="csY8" fmla="*/ 672096 h 672096"/>
                <a:gd name="csX9" fmla="*/ 1935152 w 2622896"/>
                <a:gd name="csY9" fmla="*/ 672096 h 672096"/>
                <a:gd name="csX10" fmla="*/ 1359425 w 2622896"/>
                <a:gd name="csY10" fmla="*/ 672096 h 672096"/>
                <a:gd name="csX11" fmla="*/ 807687 w 2622896"/>
                <a:gd name="csY11" fmla="*/ 672096 h 672096"/>
                <a:gd name="csX12" fmla="*/ 112018 w 2622896"/>
                <a:gd name="csY12" fmla="*/ 672096 h 672096"/>
                <a:gd name="csX13" fmla="*/ 0 w 2622896"/>
                <a:gd name="csY13" fmla="*/ 560078 h 672096"/>
                <a:gd name="csX14" fmla="*/ 0 w 2622896"/>
                <a:gd name="csY14" fmla="*/ 112018 h 6720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622896" h="672096" fill="none" extrusionOk="0">
                  <a:moveTo>
                    <a:pt x="0" y="112018"/>
                  </a:moveTo>
                  <a:cubicBezTo>
                    <a:pt x="1542" y="50768"/>
                    <a:pt x="50362" y="-1601"/>
                    <a:pt x="112018" y="0"/>
                  </a:cubicBezTo>
                  <a:cubicBezTo>
                    <a:pt x="250346" y="16387"/>
                    <a:pt x="456062" y="24736"/>
                    <a:pt x="639767" y="0"/>
                  </a:cubicBezTo>
                  <a:cubicBezTo>
                    <a:pt x="823472" y="-24736"/>
                    <a:pt x="953589" y="12139"/>
                    <a:pt x="1239482" y="0"/>
                  </a:cubicBezTo>
                  <a:cubicBezTo>
                    <a:pt x="1525376" y="-12139"/>
                    <a:pt x="1525292" y="9597"/>
                    <a:pt x="1767231" y="0"/>
                  </a:cubicBezTo>
                  <a:cubicBezTo>
                    <a:pt x="2009170" y="-9597"/>
                    <a:pt x="2184451" y="10342"/>
                    <a:pt x="2510878" y="0"/>
                  </a:cubicBezTo>
                  <a:cubicBezTo>
                    <a:pt x="2565096" y="6496"/>
                    <a:pt x="2631385" y="46381"/>
                    <a:pt x="2622896" y="112018"/>
                  </a:cubicBezTo>
                  <a:cubicBezTo>
                    <a:pt x="2609041" y="202296"/>
                    <a:pt x="2618013" y="445665"/>
                    <a:pt x="2622896" y="560078"/>
                  </a:cubicBezTo>
                  <a:cubicBezTo>
                    <a:pt x="2624682" y="621662"/>
                    <a:pt x="2570842" y="671212"/>
                    <a:pt x="2510878" y="672096"/>
                  </a:cubicBezTo>
                  <a:cubicBezTo>
                    <a:pt x="2310202" y="677128"/>
                    <a:pt x="2123463" y="699975"/>
                    <a:pt x="1935152" y="672096"/>
                  </a:cubicBezTo>
                  <a:cubicBezTo>
                    <a:pt x="1746841" y="644217"/>
                    <a:pt x="1502925" y="666895"/>
                    <a:pt x="1359425" y="672096"/>
                  </a:cubicBezTo>
                  <a:cubicBezTo>
                    <a:pt x="1215925" y="677297"/>
                    <a:pt x="1043788" y="672175"/>
                    <a:pt x="807687" y="672096"/>
                  </a:cubicBezTo>
                  <a:cubicBezTo>
                    <a:pt x="571586" y="672017"/>
                    <a:pt x="366654" y="658704"/>
                    <a:pt x="112018" y="672096"/>
                  </a:cubicBezTo>
                  <a:cubicBezTo>
                    <a:pt x="47977" y="672915"/>
                    <a:pt x="-990" y="615553"/>
                    <a:pt x="0" y="560078"/>
                  </a:cubicBezTo>
                  <a:cubicBezTo>
                    <a:pt x="-11246" y="339168"/>
                    <a:pt x="1006" y="231966"/>
                    <a:pt x="0" y="112018"/>
                  </a:cubicBezTo>
                  <a:close/>
                </a:path>
                <a:path w="2622896" h="672096" stroke="0" extrusionOk="0">
                  <a:moveTo>
                    <a:pt x="0" y="112018"/>
                  </a:moveTo>
                  <a:cubicBezTo>
                    <a:pt x="-2488" y="44102"/>
                    <a:pt x="49287" y="-15094"/>
                    <a:pt x="112018" y="0"/>
                  </a:cubicBezTo>
                  <a:cubicBezTo>
                    <a:pt x="247267" y="1669"/>
                    <a:pt x="551179" y="31073"/>
                    <a:pt x="735722" y="0"/>
                  </a:cubicBezTo>
                  <a:cubicBezTo>
                    <a:pt x="920265" y="-31073"/>
                    <a:pt x="1066565" y="-11554"/>
                    <a:pt x="1287459" y="0"/>
                  </a:cubicBezTo>
                  <a:cubicBezTo>
                    <a:pt x="1508353" y="11554"/>
                    <a:pt x="1597186" y="13071"/>
                    <a:pt x="1815209" y="0"/>
                  </a:cubicBezTo>
                  <a:cubicBezTo>
                    <a:pt x="2033232" y="-13071"/>
                    <a:pt x="2184506" y="-2022"/>
                    <a:pt x="2510878" y="0"/>
                  </a:cubicBezTo>
                  <a:cubicBezTo>
                    <a:pt x="2576200" y="-5734"/>
                    <a:pt x="2617913" y="37679"/>
                    <a:pt x="2622896" y="112018"/>
                  </a:cubicBezTo>
                  <a:cubicBezTo>
                    <a:pt x="2626715" y="282693"/>
                    <a:pt x="2607543" y="384120"/>
                    <a:pt x="2622896" y="560078"/>
                  </a:cubicBezTo>
                  <a:cubicBezTo>
                    <a:pt x="2637777" y="617994"/>
                    <a:pt x="2574454" y="681229"/>
                    <a:pt x="2510878" y="672096"/>
                  </a:cubicBezTo>
                  <a:cubicBezTo>
                    <a:pt x="2340878" y="676258"/>
                    <a:pt x="2164996" y="681788"/>
                    <a:pt x="1887174" y="672096"/>
                  </a:cubicBezTo>
                  <a:cubicBezTo>
                    <a:pt x="1609352" y="662404"/>
                    <a:pt x="1514542" y="688260"/>
                    <a:pt x="1335437" y="672096"/>
                  </a:cubicBezTo>
                  <a:cubicBezTo>
                    <a:pt x="1156332" y="655932"/>
                    <a:pt x="914044" y="650382"/>
                    <a:pt x="711733" y="672096"/>
                  </a:cubicBezTo>
                  <a:cubicBezTo>
                    <a:pt x="509422" y="693810"/>
                    <a:pt x="409213" y="685474"/>
                    <a:pt x="112018" y="672096"/>
                  </a:cubicBezTo>
                  <a:cubicBezTo>
                    <a:pt x="49079" y="660225"/>
                    <a:pt x="-10398" y="624274"/>
                    <a:pt x="0" y="560078"/>
                  </a:cubicBezTo>
                  <a:cubicBezTo>
                    <a:pt x="7180" y="426734"/>
                    <a:pt x="-11313" y="310292"/>
                    <a:pt x="0" y="112018"/>
                  </a:cubicBezTo>
                  <a:close/>
                </a:path>
              </a:pathLst>
            </a:custGeom>
            <a:solidFill>
              <a:srgbClr val="FFFF00">
                <a:alpha val="45587"/>
              </a:srgbClr>
            </a:solidFill>
            <a:ln w="28575">
              <a:solidFill>
                <a:schemeClr val="tx1"/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1023741404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>
                <a:ln>
                  <a:solidFill>
                    <a:srgbClr val="FF40FF"/>
                  </a:solidFill>
                </a:ln>
              </a:endParaRPr>
            </a:p>
          </p:txBody>
        </p:sp>
        <p:sp>
          <p:nvSpPr>
            <p:cNvPr id="205" name="Rounded Rectangle 204">
              <a:extLst>
                <a:ext uri="{FF2B5EF4-FFF2-40B4-BE49-F238E27FC236}">
                  <a16:creationId xmlns:a16="http://schemas.microsoft.com/office/drawing/2014/main" id="{6225ED42-8F97-C528-2EA3-2438E5D66E25}"/>
                </a:ext>
              </a:extLst>
            </p:cNvPr>
            <p:cNvSpPr/>
            <p:nvPr/>
          </p:nvSpPr>
          <p:spPr>
            <a:xfrm>
              <a:off x="1695697" y="5446199"/>
              <a:ext cx="2622896" cy="672096"/>
            </a:xfrm>
            <a:custGeom>
              <a:avLst/>
              <a:gdLst>
                <a:gd name="csX0" fmla="*/ 0 w 2622896"/>
                <a:gd name="csY0" fmla="*/ 112018 h 672096"/>
                <a:gd name="csX1" fmla="*/ 112018 w 2622896"/>
                <a:gd name="csY1" fmla="*/ 0 h 672096"/>
                <a:gd name="csX2" fmla="*/ 639767 w 2622896"/>
                <a:gd name="csY2" fmla="*/ 0 h 672096"/>
                <a:gd name="csX3" fmla="*/ 1239482 w 2622896"/>
                <a:gd name="csY3" fmla="*/ 0 h 672096"/>
                <a:gd name="csX4" fmla="*/ 1767231 w 2622896"/>
                <a:gd name="csY4" fmla="*/ 0 h 672096"/>
                <a:gd name="csX5" fmla="*/ 2510878 w 2622896"/>
                <a:gd name="csY5" fmla="*/ 0 h 672096"/>
                <a:gd name="csX6" fmla="*/ 2622896 w 2622896"/>
                <a:gd name="csY6" fmla="*/ 112018 h 672096"/>
                <a:gd name="csX7" fmla="*/ 2622896 w 2622896"/>
                <a:gd name="csY7" fmla="*/ 560078 h 672096"/>
                <a:gd name="csX8" fmla="*/ 2510878 w 2622896"/>
                <a:gd name="csY8" fmla="*/ 672096 h 672096"/>
                <a:gd name="csX9" fmla="*/ 1935152 w 2622896"/>
                <a:gd name="csY9" fmla="*/ 672096 h 672096"/>
                <a:gd name="csX10" fmla="*/ 1359425 w 2622896"/>
                <a:gd name="csY10" fmla="*/ 672096 h 672096"/>
                <a:gd name="csX11" fmla="*/ 807687 w 2622896"/>
                <a:gd name="csY11" fmla="*/ 672096 h 672096"/>
                <a:gd name="csX12" fmla="*/ 112018 w 2622896"/>
                <a:gd name="csY12" fmla="*/ 672096 h 672096"/>
                <a:gd name="csX13" fmla="*/ 0 w 2622896"/>
                <a:gd name="csY13" fmla="*/ 560078 h 672096"/>
                <a:gd name="csX14" fmla="*/ 0 w 2622896"/>
                <a:gd name="csY14" fmla="*/ 112018 h 6720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622896" h="672096" fill="none" extrusionOk="0">
                  <a:moveTo>
                    <a:pt x="0" y="112018"/>
                  </a:moveTo>
                  <a:cubicBezTo>
                    <a:pt x="1542" y="50768"/>
                    <a:pt x="50362" y="-1601"/>
                    <a:pt x="112018" y="0"/>
                  </a:cubicBezTo>
                  <a:cubicBezTo>
                    <a:pt x="250346" y="16387"/>
                    <a:pt x="456062" y="24736"/>
                    <a:pt x="639767" y="0"/>
                  </a:cubicBezTo>
                  <a:cubicBezTo>
                    <a:pt x="823472" y="-24736"/>
                    <a:pt x="953589" y="12139"/>
                    <a:pt x="1239482" y="0"/>
                  </a:cubicBezTo>
                  <a:cubicBezTo>
                    <a:pt x="1525376" y="-12139"/>
                    <a:pt x="1525292" y="9597"/>
                    <a:pt x="1767231" y="0"/>
                  </a:cubicBezTo>
                  <a:cubicBezTo>
                    <a:pt x="2009170" y="-9597"/>
                    <a:pt x="2184451" y="10342"/>
                    <a:pt x="2510878" y="0"/>
                  </a:cubicBezTo>
                  <a:cubicBezTo>
                    <a:pt x="2565096" y="6496"/>
                    <a:pt x="2631385" y="46381"/>
                    <a:pt x="2622896" y="112018"/>
                  </a:cubicBezTo>
                  <a:cubicBezTo>
                    <a:pt x="2609041" y="202296"/>
                    <a:pt x="2618013" y="445665"/>
                    <a:pt x="2622896" y="560078"/>
                  </a:cubicBezTo>
                  <a:cubicBezTo>
                    <a:pt x="2624682" y="621662"/>
                    <a:pt x="2570842" y="671212"/>
                    <a:pt x="2510878" y="672096"/>
                  </a:cubicBezTo>
                  <a:cubicBezTo>
                    <a:pt x="2310202" y="677128"/>
                    <a:pt x="2123463" y="699975"/>
                    <a:pt x="1935152" y="672096"/>
                  </a:cubicBezTo>
                  <a:cubicBezTo>
                    <a:pt x="1746841" y="644217"/>
                    <a:pt x="1502925" y="666895"/>
                    <a:pt x="1359425" y="672096"/>
                  </a:cubicBezTo>
                  <a:cubicBezTo>
                    <a:pt x="1215925" y="677297"/>
                    <a:pt x="1043788" y="672175"/>
                    <a:pt x="807687" y="672096"/>
                  </a:cubicBezTo>
                  <a:cubicBezTo>
                    <a:pt x="571586" y="672017"/>
                    <a:pt x="366654" y="658704"/>
                    <a:pt x="112018" y="672096"/>
                  </a:cubicBezTo>
                  <a:cubicBezTo>
                    <a:pt x="47977" y="672915"/>
                    <a:pt x="-990" y="615553"/>
                    <a:pt x="0" y="560078"/>
                  </a:cubicBezTo>
                  <a:cubicBezTo>
                    <a:pt x="-11246" y="339168"/>
                    <a:pt x="1006" y="231966"/>
                    <a:pt x="0" y="112018"/>
                  </a:cubicBezTo>
                  <a:close/>
                </a:path>
                <a:path w="2622896" h="672096" stroke="0" extrusionOk="0">
                  <a:moveTo>
                    <a:pt x="0" y="112018"/>
                  </a:moveTo>
                  <a:cubicBezTo>
                    <a:pt x="-2488" y="44102"/>
                    <a:pt x="49287" y="-15094"/>
                    <a:pt x="112018" y="0"/>
                  </a:cubicBezTo>
                  <a:cubicBezTo>
                    <a:pt x="247267" y="1669"/>
                    <a:pt x="551179" y="31073"/>
                    <a:pt x="735722" y="0"/>
                  </a:cubicBezTo>
                  <a:cubicBezTo>
                    <a:pt x="920265" y="-31073"/>
                    <a:pt x="1066565" y="-11554"/>
                    <a:pt x="1287459" y="0"/>
                  </a:cubicBezTo>
                  <a:cubicBezTo>
                    <a:pt x="1508353" y="11554"/>
                    <a:pt x="1597186" y="13071"/>
                    <a:pt x="1815209" y="0"/>
                  </a:cubicBezTo>
                  <a:cubicBezTo>
                    <a:pt x="2033232" y="-13071"/>
                    <a:pt x="2184506" y="-2022"/>
                    <a:pt x="2510878" y="0"/>
                  </a:cubicBezTo>
                  <a:cubicBezTo>
                    <a:pt x="2576200" y="-5734"/>
                    <a:pt x="2617913" y="37679"/>
                    <a:pt x="2622896" y="112018"/>
                  </a:cubicBezTo>
                  <a:cubicBezTo>
                    <a:pt x="2626715" y="282693"/>
                    <a:pt x="2607543" y="384120"/>
                    <a:pt x="2622896" y="560078"/>
                  </a:cubicBezTo>
                  <a:cubicBezTo>
                    <a:pt x="2637777" y="617994"/>
                    <a:pt x="2574454" y="681229"/>
                    <a:pt x="2510878" y="672096"/>
                  </a:cubicBezTo>
                  <a:cubicBezTo>
                    <a:pt x="2340878" y="676258"/>
                    <a:pt x="2164996" y="681788"/>
                    <a:pt x="1887174" y="672096"/>
                  </a:cubicBezTo>
                  <a:cubicBezTo>
                    <a:pt x="1609352" y="662404"/>
                    <a:pt x="1514542" y="688260"/>
                    <a:pt x="1335437" y="672096"/>
                  </a:cubicBezTo>
                  <a:cubicBezTo>
                    <a:pt x="1156332" y="655932"/>
                    <a:pt x="914044" y="650382"/>
                    <a:pt x="711733" y="672096"/>
                  </a:cubicBezTo>
                  <a:cubicBezTo>
                    <a:pt x="509422" y="693810"/>
                    <a:pt x="409213" y="685474"/>
                    <a:pt x="112018" y="672096"/>
                  </a:cubicBezTo>
                  <a:cubicBezTo>
                    <a:pt x="49079" y="660225"/>
                    <a:pt x="-10398" y="624274"/>
                    <a:pt x="0" y="560078"/>
                  </a:cubicBezTo>
                  <a:cubicBezTo>
                    <a:pt x="7180" y="426734"/>
                    <a:pt x="-11313" y="310292"/>
                    <a:pt x="0" y="112018"/>
                  </a:cubicBezTo>
                  <a:close/>
                </a:path>
              </a:pathLst>
            </a:custGeom>
            <a:solidFill>
              <a:srgbClr val="FFFF00">
                <a:alpha val="45587"/>
              </a:srgbClr>
            </a:solidFill>
            <a:ln w="28575">
              <a:solidFill>
                <a:schemeClr val="tx1"/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1023741404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>
                <a:ln>
                  <a:solidFill>
                    <a:srgbClr val="FF40FF"/>
                  </a:solidFill>
                </a:ln>
              </a:endParaRPr>
            </a:p>
          </p:txBody>
        </p:sp>
        <p:sp>
          <p:nvSpPr>
            <p:cNvPr id="182" name="Rounded Rectangle 181">
              <a:extLst>
                <a:ext uri="{FF2B5EF4-FFF2-40B4-BE49-F238E27FC236}">
                  <a16:creationId xmlns:a16="http://schemas.microsoft.com/office/drawing/2014/main" id="{F4BE1683-5BA3-1CD1-0C9E-EDCB34954759}"/>
                </a:ext>
              </a:extLst>
            </p:cNvPr>
            <p:cNvSpPr/>
            <p:nvPr/>
          </p:nvSpPr>
          <p:spPr>
            <a:xfrm>
              <a:off x="1706459" y="4791687"/>
              <a:ext cx="2622896" cy="672096"/>
            </a:xfrm>
            <a:custGeom>
              <a:avLst/>
              <a:gdLst>
                <a:gd name="csX0" fmla="*/ 0 w 2622896"/>
                <a:gd name="csY0" fmla="*/ 112018 h 672096"/>
                <a:gd name="csX1" fmla="*/ 112018 w 2622896"/>
                <a:gd name="csY1" fmla="*/ 0 h 672096"/>
                <a:gd name="csX2" fmla="*/ 639767 w 2622896"/>
                <a:gd name="csY2" fmla="*/ 0 h 672096"/>
                <a:gd name="csX3" fmla="*/ 1239482 w 2622896"/>
                <a:gd name="csY3" fmla="*/ 0 h 672096"/>
                <a:gd name="csX4" fmla="*/ 1767231 w 2622896"/>
                <a:gd name="csY4" fmla="*/ 0 h 672096"/>
                <a:gd name="csX5" fmla="*/ 2510878 w 2622896"/>
                <a:gd name="csY5" fmla="*/ 0 h 672096"/>
                <a:gd name="csX6" fmla="*/ 2622896 w 2622896"/>
                <a:gd name="csY6" fmla="*/ 112018 h 672096"/>
                <a:gd name="csX7" fmla="*/ 2622896 w 2622896"/>
                <a:gd name="csY7" fmla="*/ 560078 h 672096"/>
                <a:gd name="csX8" fmla="*/ 2510878 w 2622896"/>
                <a:gd name="csY8" fmla="*/ 672096 h 672096"/>
                <a:gd name="csX9" fmla="*/ 1935152 w 2622896"/>
                <a:gd name="csY9" fmla="*/ 672096 h 672096"/>
                <a:gd name="csX10" fmla="*/ 1359425 w 2622896"/>
                <a:gd name="csY10" fmla="*/ 672096 h 672096"/>
                <a:gd name="csX11" fmla="*/ 807687 w 2622896"/>
                <a:gd name="csY11" fmla="*/ 672096 h 672096"/>
                <a:gd name="csX12" fmla="*/ 112018 w 2622896"/>
                <a:gd name="csY12" fmla="*/ 672096 h 672096"/>
                <a:gd name="csX13" fmla="*/ 0 w 2622896"/>
                <a:gd name="csY13" fmla="*/ 560078 h 672096"/>
                <a:gd name="csX14" fmla="*/ 0 w 2622896"/>
                <a:gd name="csY14" fmla="*/ 112018 h 6720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622896" h="672096" fill="none" extrusionOk="0">
                  <a:moveTo>
                    <a:pt x="0" y="112018"/>
                  </a:moveTo>
                  <a:cubicBezTo>
                    <a:pt x="1542" y="50768"/>
                    <a:pt x="50362" y="-1601"/>
                    <a:pt x="112018" y="0"/>
                  </a:cubicBezTo>
                  <a:cubicBezTo>
                    <a:pt x="250346" y="16387"/>
                    <a:pt x="456062" y="24736"/>
                    <a:pt x="639767" y="0"/>
                  </a:cubicBezTo>
                  <a:cubicBezTo>
                    <a:pt x="823472" y="-24736"/>
                    <a:pt x="953589" y="12139"/>
                    <a:pt x="1239482" y="0"/>
                  </a:cubicBezTo>
                  <a:cubicBezTo>
                    <a:pt x="1525376" y="-12139"/>
                    <a:pt x="1525292" y="9597"/>
                    <a:pt x="1767231" y="0"/>
                  </a:cubicBezTo>
                  <a:cubicBezTo>
                    <a:pt x="2009170" y="-9597"/>
                    <a:pt x="2184451" y="10342"/>
                    <a:pt x="2510878" y="0"/>
                  </a:cubicBezTo>
                  <a:cubicBezTo>
                    <a:pt x="2565096" y="6496"/>
                    <a:pt x="2631385" y="46381"/>
                    <a:pt x="2622896" y="112018"/>
                  </a:cubicBezTo>
                  <a:cubicBezTo>
                    <a:pt x="2609041" y="202296"/>
                    <a:pt x="2618013" y="445665"/>
                    <a:pt x="2622896" y="560078"/>
                  </a:cubicBezTo>
                  <a:cubicBezTo>
                    <a:pt x="2624682" y="621662"/>
                    <a:pt x="2570842" y="671212"/>
                    <a:pt x="2510878" y="672096"/>
                  </a:cubicBezTo>
                  <a:cubicBezTo>
                    <a:pt x="2310202" y="677128"/>
                    <a:pt x="2123463" y="699975"/>
                    <a:pt x="1935152" y="672096"/>
                  </a:cubicBezTo>
                  <a:cubicBezTo>
                    <a:pt x="1746841" y="644217"/>
                    <a:pt x="1502925" y="666895"/>
                    <a:pt x="1359425" y="672096"/>
                  </a:cubicBezTo>
                  <a:cubicBezTo>
                    <a:pt x="1215925" y="677297"/>
                    <a:pt x="1043788" y="672175"/>
                    <a:pt x="807687" y="672096"/>
                  </a:cubicBezTo>
                  <a:cubicBezTo>
                    <a:pt x="571586" y="672017"/>
                    <a:pt x="366654" y="658704"/>
                    <a:pt x="112018" y="672096"/>
                  </a:cubicBezTo>
                  <a:cubicBezTo>
                    <a:pt x="47977" y="672915"/>
                    <a:pt x="-990" y="615553"/>
                    <a:pt x="0" y="560078"/>
                  </a:cubicBezTo>
                  <a:cubicBezTo>
                    <a:pt x="-11246" y="339168"/>
                    <a:pt x="1006" y="231966"/>
                    <a:pt x="0" y="112018"/>
                  </a:cubicBezTo>
                  <a:close/>
                </a:path>
                <a:path w="2622896" h="672096" stroke="0" extrusionOk="0">
                  <a:moveTo>
                    <a:pt x="0" y="112018"/>
                  </a:moveTo>
                  <a:cubicBezTo>
                    <a:pt x="-2488" y="44102"/>
                    <a:pt x="49287" y="-15094"/>
                    <a:pt x="112018" y="0"/>
                  </a:cubicBezTo>
                  <a:cubicBezTo>
                    <a:pt x="247267" y="1669"/>
                    <a:pt x="551179" y="31073"/>
                    <a:pt x="735722" y="0"/>
                  </a:cubicBezTo>
                  <a:cubicBezTo>
                    <a:pt x="920265" y="-31073"/>
                    <a:pt x="1066565" y="-11554"/>
                    <a:pt x="1287459" y="0"/>
                  </a:cubicBezTo>
                  <a:cubicBezTo>
                    <a:pt x="1508353" y="11554"/>
                    <a:pt x="1597186" y="13071"/>
                    <a:pt x="1815209" y="0"/>
                  </a:cubicBezTo>
                  <a:cubicBezTo>
                    <a:pt x="2033232" y="-13071"/>
                    <a:pt x="2184506" y="-2022"/>
                    <a:pt x="2510878" y="0"/>
                  </a:cubicBezTo>
                  <a:cubicBezTo>
                    <a:pt x="2576200" y="-5734"/>
                    <a:pt x="2617913" y="37679"/>
                    <a:pt x="2622896" y="112018"/>
                  </a:cubicBezTo>
                  <a:cubicBezTo>
                    <a:pt x="2626715" y="282693"/>
                    <a:pt x="2607543" y="384120"/>
                    <a:pt x="2622896" y="560078"/>
                  </a:cubicBezTo>
                  <a:cubicBezTo>
                    <a:pt x="2637777" y="617994"/>
                    <a:pt x="2574454" y="681229"/>
                    <a:pt x="2510878" y="672096"/>
                  </a:cubicBezTo>
                  <a:cubicBezTo>
                    <a:pt x="2340878" y="676258"/>
                    <a:pt x="2164996" y="681788"/>
                    <a:pt x="1887174" y="672096"/>
                  </a:cubicBezTo>
                  <a:cubicBezTo>
                    <a:pt x="1609352" y="662404"/>
                    <a:pt x="1514542" y="688260"/>
                    <a:pt x="1335437" y="672096"/>
                  </a:cubicBezTo>
                  <a:cubicBezTo>
                    <a:pt x="1156332" y="655932"/>
                    <a:pt x="914044" y="650382"/>
                    <a:pt x="711733" y="672096"/>
                  </a:cubicBezTo>
                  <a:cubicBezTo>
                    <a:pt x="509422" y="693810"/>
                    <a:pt x="409213" y="685474"/>
                    <a:pt x="112018" y="672096"/>
                  </a:cubicBezTo>
                  <a:cubicBezTo>
                    <a:pt x="49079" y="660225"/>
                    <a:pt x="-10398" y="624274"/>
                    <a:pt x="0" y="560078"/>
                  </a:cubicBezTo>
                  <a:cubicBezTo>
                    <a:pt x="7180" y="426734"/>
                    <a:pt x="-11313" y="310292"/>
                    <a:pt x="0" y="112018"/>
                  </a:cubicBezTo>
                  <a:close/>
                </a:path>
              </a:pathLst>
            </a:custGeom>
            <a:solidFill>
              <a:srgbClr val="FFFF00">
                <a:alpha val="45587"/>
              </a:srgbClr>
            </a:solidFill>
            <a:ln w="28575">
              <a:solidFill>
                <a:schemeClr val="tx1"/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1023741404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>
                <a:ln>
                  <a:solidFill>
                    <a:srgbClr val="FF40FF"/>
                  </a:solidFill>
                </a:ln>
              </a:endParaRPr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E4585943-72F6-2DDA-BFCE-6DBBD59AC5E1}"/>
                </a:ext>
              </a:extLst>
            </p:cNvPr>
            <p:cNvGrpSpPr/>
            <p:nvPr/>
          </p:nvGrpSpPr>
          <p:grpSpPr>
            <a:xfrm>
              <a:off x="207798" y="3483776"/>
              <a:ext cx="1490093" cy="3378211"/>
              <a:chOff x="415623" y="3483776"/>
              <a:chExt cx="1490093" cy="3378211"/>
            </a:xfrm>
          </p:grpSpPr>
          <p:sp>
            <p:nvSpPr>
              <p:cNvPr id="111" name="Rounded Rectangle 110">
                <a:extLst>
                  <a:ext uri="{FF2B5EF4-FFF2-40B4-BE49-F238E27FC236}">
                    <a16:creationId xmlns:a16="http://schemas.microsoft.com/office/drawing/2014/main" id="{E619030A-0C8B-FAC0-BCC1-87D053FCF995}"/>
                  </a:ext>
                </a:extLst>
              </p:cNvPr>
              <p:cNvSpPr/>
              <p:nvPr/>
            </p:nvSpPr>
            <p:spPr>
              <a:xfrm>
                <a:off x="415623" y="3483776"/>
                <a:ext cx="1490093" cy="1638728"/>
              </a:xfrm>
              <a:custGeom>
                <a:avLst/>
                <a:gdLst>
                  <a:gd name="csX0" fmla="*/ 0 w 1490093"/>
                  <a:gd name="csY0" fmla="*/ 248354 h 1638728"/>
                  <a:gd name="csX1" fmla="*/ 248354 w 1490093"/>
                  <a:gd name="csY1" fmla="*/ 0 h 1638728"/>
                  <a:gd name="csX2" fmla="*/ 725179 w 1490093"/>
                  <a:gd name="csY2" fmla="*/ 0 h 1638728"/>
                  <a:gd name="csX3" fmla="*/ 1241739 w 1490093"/>
                  <a:gd name="csY3" fmla="*/ 0 h 1638728"/>
                  <a:gd name="csX4" fmla="*/ 1490093 w 1490093"/>
                  <a:gd name="csY4" fmla="*/ 248354 h 1638728"/>
                  <a:gd name="csX5" fmla="*/ 1490093 w 1490093"/>
                  <a:gd name="csY5" fmla="*/ 807944 h 1638728"/>
                  <a:gd name="csX6" fmla="*/ 1490093 w 1490093"/>
                  <a:gd name="csY6" fmla="*/ 1390374 h 1638728"/>
                  <a:gd name="csX7" fmla="*/ 1241739 w 1490093"/>
                  <a:gd name="csY7" fmla="*/ 1638728 h 1638728"/>
                  <a:gd name="csX8" fmla="*/ 764914 w 1490093"/>
                  <a:gd name="csY8" fmla="*/ 1638728 h 1638728"/>
                  <a:gd name="csX9" fmla="*/ 248354 w 1490093"/>
                  <a:gd name="csY9" fmla="*/ 1638728 h 1638728"/>
                  <a:gd name="csX10" fmla="*/ 0 w 1490093"/>
                  <a:gd name="csY10" fmla="*/ 1390374 h 1638728"/>
                  <a:gd name="csX11" fmla="*/ 0 w 1490093"/>
                  <a:gd name="csY11" fmla="*/ 796524 h 1638728"/>
                  <a:gd name="csX12" fmla="*/ 0 w 1490093"/>
                  <a:gd name="csY12" fmla="*/ 248354 h 16387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90093" h="1638728" fill="none" extrusionOk="0">
                    <a:moveTo>
                      <a:pt x="0" y="248354"/>
                    </a:moveTo>
                    <a:cubicBezTo>
                      <a:pt x="-26649" y="119741"/>
                      <a:pt x="130650" y="-16435"/>
                      <a:pt x="248354" y="0"/>
                    </a:cubicBezTo>
                    <a:cubicBezTo>
                      <a:pt x="414335" y="-12293"/>
                      <a:pt x="568983" y="18652"/>
                      <a:pt x="725179" y="0"/>
                    </a:cubicBezTo>
                    <a:cubicBezTo>
                      <a:pt x="881375" y="-18652"/>
                      <a:pt x="1094504" y="60395"/>
                      <a:pt x="1241739" y="0"/>
                    </a:cubicBezTo>
                    <a:cubicBezTo>
                      <a:pt x="1361793" y="4140"/>
                      <a:pt x="1486909" y="94560"/>
                      <a:pt x="1490093" y="248354"/>
                    </a:cubicBezTo>
                    <a:cubicBezTo>
                      <a:pt x="1493641" y="447593"/>
                      <a:pt x="1430007" y="626724"/>
                      <a:pt x="1490093" y="807944"/>
                    </a:cubicBezTo>
                    <a:cubicBezTo>
                      <a:pt x="1550179" y="989164"/>
                      <a:pt x="1423847" y="1232322"/>
                      <a:pt x="1490093" y="1390374"/>
                    </a:cubicBezTo>
                    <a:cubicBezTo>
                      <a:pt x="1484993" y="1531868"/>
                      <a:pt x="1414686" y="1622831"/>
                      <a:pt x="1241739" y="1638728"/>
                    </a:cubicBezTo>
                    <a:cubicBezTo>
                      <a:pt x="1066794" y="1667707"/>
                      <a:pt x="866519" y="1590507"/>
                      <a:pt x="764914" y="1638728"/>
                    </a:cubicBezTo>
                    <a:cubicBezTo>
                      <a:pt x="663310" y="1686949"/>
                      <a:pt x="363094" y="1589840"/>
                      <a:pt x="248354" y="1638728"/>
                    </a:cubicBezTo>
                    <a:cubicBezTo>
                      <a:pt x="113571" y="1610805"/>
                      <a:pt x="29245" y="1555560"/>
                      <a:pt x="0" y="1390374"/>
                    </a:cubicBezTo>
                    <a:cubicBezTo>
                      <a:pt x="-57706" y="1266811"/>
                      <a:pt x="16569" y="962354"/>
                      <a:pt x="0" y="796524"/>
                    </a:cubicBezTo>
                    <a:cubicBezTo>
                      <a:pt x="-16569" y="630694"/>
                      <a:pt x="3783" y="475076"/>
                      <a:pt x="0" y="248354"/>
                    </a:cubicBezTo>
                    <a:close/>
                  </a:path>
                  <a:path w="1490093" h="1638728" stroke="0" extrusionOk="0">
                    <a:moveTo>
                      <a:pt x="0" y="248354"/>
                    </a:moveTo>
                    <a:cubicBezTo>
                      <a:pt x="-14531" y="75857"/>
                      <a:pt x="109973" y="-21282"/>
                      <a:pt x="248354" y="0"/>
                    </a:cubicBezTo>
                    <a:cubicBezTo>
                      <a:pt x="353647" y="-8022"/>
                      <a:pt x="647518" y="19647"/>
                      <a:pt x="754980" y="0"/>
                    </a:cubicBezTo>
                    <a:cubicBezTo>
                      <a:pt x="862442" y="-19647"/>
                      <a:pt x="1075466" y="5666"/>
                      <a:pt x="1241739" y="0"/>
                    </a:cubicBezTo>
                    <a:cubicBezTo>
                      <a:pt x="1378953" y="-5939"/>
                      <a:pt x="1511295" y="116865"/>
                      <a:pt x="1490093" y="248354"/>
                    </a:cubicBezTo>
                    <a:cubicBezTo>
                      <a:pt x="1525245" y="519199"/>
                      <a:pt x="1450817" y="665182"/>
                      <a:pt x="1490093" y="842204"/>
                    </a:cubicBezTo>
                    <a:cubicBezTo>
                      <a:pt x="1529369" y="1019226"/>
                      <a:pt x="1453277" y="1191408"/>
                      <a:pt x="1490093" y="1390374"/>
                    </a:cubicBezTo>
                    <a:cubicBezTo>
                      <a:pt x="1454943" y="1529834"/>
                      <a:pt x="1376152" y="1654684"/>
                      <a:pt x="1241739" y="1638728"/>
                    </a:cubicBezTo>
                    <a:cubicBezTo>
                      <a:pt x="1021847" y="1684385"/>
                      <a:pt x="913589" y="1613838"/>
                      <a:pt x="735113" y="1638728"/>
                    </a:cubicBezTo>
                    <a:cubicBezTo>
                      <a:pt x="556637" y="1663618"/>
                      <a:pt x="383177" y="1598500"/>
                      <a:pt x="248354" y="1638728"/>
                    </a:cubicBezTo>
                    <a:cubicBezTo>
                      <a:pt x="134617" y="1671381"/>
                      <a:pt x="24785" y="1540391"/>
                      <a:pt x="0" y="1390374"/>
                    </a:cubicBezTo>
                    <a:cubicBezTo>
                      <a:pt x="-30538" y="1206552"/>
                      <a:pt x="30920" y="1070975"/>
                      <a:pt x="0" y="807944"/>
                    </a:cubicBezTo>
                    <a:cubicBezTo>
                      <a:pt x="-30920" y="544913"/>
                      <a:pt x="9151" y="372165"/>
                      <a:pt x="0" y="248354"/>
                    </a:cubicBezTo>
                    <a:close/>
                  </a:path>
                </a:pathLst>
              </a:custGeom>
              <a:solidFill>
                <a:srgbClr val="FF40FF"/>
              </a:solidFill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23741404">
                      <a:prstGeom prst="round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>
                  <a:ln>
                    <a:solidFill>
                      <a:srgbClr val="FF40FF"/>
                    </a:solidFill>
                  </a:ln>
                </a:endParaRPr>
              </a:p>
            </p:txBody>
          </p:sp>
          <p:sp>
            <p:nvSpPr>
              <p:cNvPr id="113" name="Rounded Rectangle 112">
                <a:extLst>
                  <a:ext uri="{FF2B5EF4-FFF2-40B4-BE49-F238E27FC236}">
                    <a16:creationId xmlns:a16="http://schemas.microsoft.com/office/drawing/2014/main" id="{B3525F23-BA86-688B-2BD5-BAFB697370F8}"/>
                  </a:ext>
                </a:extLst>
              </p:cNvPr>
              <p:cNvSpPr/>
              <p:nvPr/>
            </p:nvSpPr>
            <p:spPr>
              <a:xfrm>
                <a:off x="415623" y="5165732"/>
                <a:ext cx="1490093" cy="1696255"/>
              </a:xfrm>
              <a:custGeom>
                <a:avLst/>
                <a:gdLst>
                  <a:gd name="csX0" fmla="*/ 0 w 1490093"/>
                  <a:gd name="csY0" fmla="*/ 248354 h 1696255"/>
                  <a:gd name="csX1" fmla="*/ 248354 w 1490093"/>
                  <a:gd name="csY1" fmla="*/ 0 h 1696255"/>
                  <a:gd name="csX2" fmla="*/ 725179 w 1490093"/>
                  <a:gd name="csY2" fmla="*/ 0 h 1696255"/>
                  <a:gd name="csX3" fmla="*/ 1241739 w 1490093"/>
                  <a:gd name="csY3" fmla="*/ 0 h 1696255"/>
                  <a:gd name="csX4" fmla="*/ 1490093 w 1490093"/>
                  <a:gd name="csY4" fmla="*/ 248354 h 1696255"/>
                  <a:gd name="csX5" fmla="*/ 1490093 w 1490093"/>
                  <a:gd name="csY5" fmla="*/ 836132 h 1696255"/>
                  <a:gd name="csX6" fmla="*/ 1490093 w 1490093"/>
                  <a:gd name="csY6" fmla="*/ 1447901 h 1696255"/>
                  <a:gd name="csX7" fmla="*/ 1241739 w 1490093"/>
                  <a:gd name="csY7" fmla="*/ 1696255 h 1696255"/>
                  <a:gd name="csX8" fmla="*/ 764914 w 1490093"/>
                  <a:gd name="csY8" fmla="*/ 1696255 h 1696255"/>
                  <a:gd name="csX9" fmla="*/ 248354 w 1490093"/>
                  <a:gd name="csY9" fmla="*/ 1696255 h 1696255"/>
                  <a:gd name="csX10" fmla="*/ 0 w 1490093"/>
                  <a:gd name="csY10" fmla="*/ 1447901 h 1696255"/>
                  <a:gd name="csX11" fmla="*/ 0 w 1490093"/>
                  <a:gd name="csY11" fmla="*/ 824137 h 1696255"/>
                  <a:gd name="csX12" fmla="*/ 0 w 1490093"/>
                  <a:gd name="csY12" fmla="*/ 248354 h 16962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90093" h="1696255" fill="none" extrusionOk="0">
                    <a:moveTo>
                      <a:pt x="0" y="248354"/>
                    </a:moveTo>
                    <a:cubicBezTo>
                      <a:pt x="-26649" y="119741"/>
                      <a:pt x="130650" y="-16435"/>
                      <a:pt x="248354" y="0"/>
                    </a:cubicBezTo>
                    <a:cubicBezTo>
                      <a:pt x="414335" y="-12293"/>
                      <a:pt x="568983" y="18652"/>
                      <a:pt x="725179" y="0"/>
                    </a:cubicBezTo>
                    <a:cubicBezTo>
                      <a:pt x="881375" y="-18652"/>
                      <a:pt x="1094504" y="60395"/>
                      <a:pt x="1241739" y="0"/>
                    </a:cubicBezTo>
                    <a:cubicBezTo>
                      <a:pt x="1361793" y="4140"/>
                      <a:pt x="1486909" y="94560"/>
                      <a:pt x="1490093" y="248354"/>
                    </a:cubicBezTo>
                    <a:cubicBezTo>
                      <a:pt x="1560504" y="527251"/>
                      <a:pt x="1437961" y="714167"/>
                      <a:pt x="1490093" y="836132"/>
                    </a:cubicBezTo>
                    <a:cubicBezTo>
                      <a:pt x="1542225" y="958097"/>
                      <a:pt x="1454551" y="1214862"/>
                      <a:pt x="1490093" y="1447901"/>
                    </a:cubicBezTo>
                    <a:cubicBezTo>
                      <a:pt x="1484993" y="1589395"/>
                      <a:pt x="1414686" y="1680358"/>
                      <a:pt x="1241739" y="1696255"/>
                    </a:cubicBezTo>
                    <a:cubicBezTo>
                      <a:pt x="1066794" y="1725234"/>
                      <a:pt x="866519" y="1648034"/>
                      <a:pt x="764914" y="1696255"/>
                    </a:cubicBezTo>
                    <a:cubicBezTo>
                      <a:pt x="663310" y="1744476"/>
                      <a:pt x="363094" y="1647367"/>
                      <a:pt x="248354" y="1696255"/>
                    </a:cubicBezTo>
                    <a:cubicBezTo>
                      <a:pt x="113571" y="1668332"/>
                      <a:pt x="29245" y="1613087"/>
                      <a:pt x="0" y="1447901"/>
                    </a:cubicBezTo>
                    <a:cubicBezTo>
                      <a:pt x="-35123" y="1219657"/>
                      <a:pt x="50397" y="969494"/>
                      <a:pt x="0" y="824137"/>
                    </a:cubicBezTo>
                    <a:cubicBezTo>
                      <a:pt x="-50397" y="678780"/>
                      <a:pt x="21363" y="516980"/>
                      <a:pt x="0" y="248354"/>
                    </a:cubicBezTo>
                    <a:close/>
                  </a:path>
                  <a:path w="1490093" h="1696255" stroke="0" extrusionOk="0">
                    <a:moveTo>
                      <a:pt x="0" y="248354"/>
                    </a:moveTo>
                    <a:cubicBezTo>
                      <a:pt x="-14531" y="75857"/>
                      <a:pt x="109973" y="-21282"/>
                      <a:pt x="248354" y="0"/>
                    </a:cubicBezTo>
                    <a:cubicBezTo>
                      <a:pt x="353647" y="-8022"/>
                      <a:pt x="647518" y="19647"/>
                      <a:pt x="754980" y="0"/>
                    </a:cubicBezTo>
                    <a:cubicBezTo>
                      <a:pt x="862442" y="-19647"/>
                      <a:pt x="1075466" y="5666"/>
                      <a:pt x="1241739" y="0"/>
                    </a:cubicBezTo>
                    <a:cubicBezTo>
                      <a:pt x="1378953" y="-5939"/>
                      <a:pt x="1511295" y="116865"/>
                      <a:pt x="1490093" y="248354"/>
                    </a:cubicBezTo>
                    <a:cubicBezTo>
                      <a:pt x="1560850" y="404542"/>
                      <a:pt x="1447673" y="578627"/>
                      <a:pt x="1490093" y="872118"/>
                    </a:cubicBezTo>
                    <a:cubicBezTo>
                      <a:pt x="1532513" y="1165609"/>
                      <a:pt x="1473965" y="1256743"/>
                      <a:pt x="1490093" y="1447901"/>
                    </a:cubicBezTo>
                    <a:cubicBezTo>
                      <a:pt x="1454943" y="1587361"/>
                      <a:pt x="1376152" y="1712211"/>
                      <a:pt x="1241739" y="1696255"/>
                    </a:cubicBezTo>
                    <a:cubicBezTo>
                      <a:pt x="1021847" y="1741912"/>
                      <a:pt x="913589" y="1671365"/>
                      <a:pt x="735113" y="1696255"/>
                    </a:cubicBezTo>
                    <a:cubicBezTo>
                      <a:pt x="556637" y="1721145"/>
                      <a:pt x="383177" y="1656027"/>
                      <a:pt x="248354" y="1696255"/>
                    </a:cubicBezTo>
                    <a:cubicBezTo>
                      <a:pt x="134617" y="1728908"/>
                      <a:pt x="24785" y="1597918"/>
                      <a:pt x="0" y="1447901"/>
                    </a:cubicBezTo>
                    <a:cubicBezTo>
                      <a:pt x="-71726" y="1188461"/>
                      <a:pt x="29883" y="1019959"/>
                      <a:pt x="0" y="836132"/>
                    </a:cubicBezTo>
                    <a:cubicBezTo>
                      <a:pt x="-29883" y="652305"/>
                      <a:pt x="33369" y="472785"/>
                      <a:pt x="0" y="248354"/>
                    </a:cubicBezTo>
                    <a:close/>
                  </a:path>
                </a:pathLst>
              </a:custGeom>
              <a:solidFill>
                <a:srgbClr val="FF40FF"/>
              </a:solidFill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23741404">
                      <a:prstGeom prst="round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>
                  <a:ln>
                    <a:solidFill>
                      <a:srgbClr val="FF40FF"/>
                    </a:solidFill>
                  </a:ln>
                </a:endParaRPr>
              </a:p>
            </p:txBody>
          </p: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0FF2C716-3E48-6BED-365A-B6622F282C8E}"/>
                </a:ext>
              </a:extLst>
            </p:cNvPr>
            <p:cNvGrpSpPr/>
            <p:nvPr/>
          </p:nvGrpSpPr>
          <p:grpSpPr>
            <a:xfrm>
              <a:off x="1687132" y="4171275"/>
              <a:ext cx="2289110" cy="1912919"/>
              <a:chOff x="1894954" y="4278912"/>
              <a:chExt cx="2289110" cy="1912919"/>
            </a:xfrm>
          </p:grpSpPr>
          <p:sp>
            <p:nvSpPr>
              <p:cNvPr id="112" name="Rounded Rectangle 111">
                <a:extLst>
                  <a:ext uri="{FF2B5EF4-FFF2-40B4-BE49-F238E27FC236}">
                    <a16:creationId xmlns:a16="http://schemas.microsoft.com/office/drawing/2014/main" id="{E8055387-F618-0561-B36B-C8F7F647E9B8}"/>
                  </a:ext>
                </a:extLst>
              </p:cNvPr>
              <p:cNvSpPr/>
              <p:nvPr/>
            </p:nvSpPr>
            <p:spPr>
              <a:xfrm>
                <a:off x="1905715" y="4929394"/>
                <a:ext cx="1831533" cy="624443"/>
              </a:xfrm>
              <a:custGeom>
                <a:avLst/>
                <a:gdLst>
                  <a:gd name="csX0" fmla="*/ 0 w 1831533"/>
                  <a:gd name="csY0" fmla="*/ 104076 h 624443"/>
                  <a:gd name="csX1" fmla="*/ 104076 w 1831533"/>
                  <a:gd name="csY1" fmla="*/ 0 h 624443"/>
                  <a:gd name="csX2" fmla="*/ 612735 w 1831533"/>
                  <a:gd name="csY2" fmla="*/ 0 h 624443"/>
                  <a:gd name="csX3" fmla="*/ 1137629 w 1831533"/>
                  <a:gd name="csY3" fmla="*/ 0 h 624443"/>
                  <a:gd name="csX4" fmla="*/ 1727457 w 1831533"/>
                  <a:gd name="csY4" fmla="*/ 0 h 624443"/>
                  <a:gd name="csX5" fmla="*/ 1831533 w 1831533"/>
                  <a:gd name="csY5" fmla="*/ 104076 h 624443"/>
                  <a:gd name="csX6" fmla="*/ 1831533 w 1831533"/>
                  <a:gd name="csY6" fmla="*/ 520367 h 624443"/>
                  <a:gd name="csX7" fmla="*/ 1727457 w 1831533"/>
                  <a:gd name="csY7" fmla="*/ 624443 h 624443"/>
                  <a:gd name="csX8" fmla="*/ 1218798 w 1831533"/>
                  <a:gd name="csY8" fmla="*/ 624443 h 624443"/>
                  <a:gd name="csX9" fmla="*/ 693904 w 1831533"/>
                  <a:gd name="csY9" fmla="*/ 624443 h 624443"/>
                  <a:gd name="csX10" fmla="*/ 104076 w 1831533"/>
                  <a:gd name="csY10" fmla="*/ 624443 h 624443"/>
                  <a:gd name="csX11" fmla="*/ 0 w 1831533"/>
                  <a:gd name="csY11" fmla="*/ 520367 h 624443"/>
                  <a:gd name="csX12" fmla="*/ 0 w 1831533"/>
                  <a:gd name="csY12" fmla="*/ 104076 h 6244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831533" h="624443" fill="none" extrusionOk="0">
                    <a:moveTo>
                      <a:pt x="0" y="104076"/>
                    </a:moveTo>
                    <a:cubicBezTo>
                      <a:pt x="-11739" y="50362"/>
                      <a:pt x="49155" y="-2162"/>
                      <a:pt x="104076" y="0"/>
                    </a:cubicBezTo>
                    <a:cubicBezTo>
                      <a:pt x="235973" y="-21206"/>
                      <a:pt x="377575" y="-5068"/>
                      <a:pt x="612735" y="0"/>
                    </a:cubicBezTo>
                    <a:cubicBezTo>
                      <a:pt x="847895" y="5068"/>
                      <a:pt x="984440" y="3492"/>
                      <a:pt x="1137629" y="0"/>
                    </a:cubicBezTo>
                    <a:cubicBezTo>
                      <a:pt x="1290818" y="-3492"/>
                      <a:pt x="1494575" y="6275"/>
                      <a:pt x="1727457" y="0"/>
                    </a:cubicBezTo>
                    <a:cubicBezTo>
                      <a:pt x="1782330" y="2178"/>
                      <a:pt x="1840320" y="50692"/>
                      <a:pt x="1831533" y="104076"/>
                    </a:cubicBezTo>
                    <a:cubicBezTo>
                      <a:pt x="1830085" y="271589"/>
                      <a:pt x="1811987" y="434784"/>
                      <a:pt x="1831533" y="520367"/>
                    </a:cubicBezTo>
                    <a:cubicBezTo>
                      <a:pt x="1829407" y="579653"/>
                      <a:pt x="1792372" y="621140"/>
                      <a:pt x="1727457" y="624443"/>
                    </a:cubicBezTo>
                    <a:cubicBezTo>
                      <a:pt x="1565101" y="640292"/>
                      <a:pt x="1359713" y="633383"/>
                      <a:pt x="1218798" y="624443"/>
                    </a:cubicBezTo>
                    <a:cubicBezTo>
                      <a:pt x="1077883" y="615503"/>
                      <a:pt x="799057" y="627042"/>
                      <a:pt x="693904" y="624443"/>
                    </a:cubicBezTo>
                    <a:cubicBezTo>
                      <a:pt x="588751" y="621844"/>
                      <a:pt x="313968" y="628920"/>
                      <a:pt x="104076" y="624443"/>
                    </a:cubicBezTo>
                    <a:cubicBezTo>
                      <a:pt x="48022" y="625458"/>
                      <a:pt x="1315" y="576852"/>
                      <a:pt x="0" y="520367"/>
                    </a:cubicBezTo>
                    <a:cubicBezTo>
                      <a:pt x="19601" y="369760"/>
                      <a:pt x="15968" y="255652"/>
                      <a:pt x="0" y="104076"/>
                    </a:cubicBezTo>
                    <a:close/>
                  </a:path>
                  <a:path w="1831533" h="624443" stroke="0" extrusionOk="0">
                    <a:moveTo>
                      <a:pt x="0" y="104076"/>
                    </a:moveTo>
                    <a:cubicBezTo>
                      <a:pt x="-1978" y="41786"/>
                      <a:pt x="46124" y="-8246"/>
                      <a:pt x="104076" y="0"/>
                    </a:cubicBezTo>
                    <a:cubicBezTo>
                      <a:pt x="250519" y="3800"/>
                      <a:pt x="440831" y="-24636"/>
                      <a:pt x="661437" y="0"/>
                    </a:cubicBezTo>
                    <a:cubicBezTo>
                      <a:pt x="882043" y="24636"/>
                      <a:pt x="1041057" y="-17957"/>
                      <a:pt x="1170096" y="0"/>
                    </a:cubicBezTo>
                    <a:cubicBezTo>
                      <a:pt x="1299135" y="17957"/>
                      <a:pt x="1582804" y="-23111"/>
                      <a:pt x="1727457" y="0"/>
                    </a:cubicBezTo>
                    <a:cubicBezTo>
                      <a:pt x="1791080" y="-11915"/>
                      <a:pt x="1838655" y="39402"/>
                      <a:pt x="1831533" y="104076"/>
                    </a:cubicBezTo>
                    <a:cubicBezTo>
                      <a:pt x="1832448" y="249685"/>
                      <a:pt x="1828772" y="394022"/>
                      <a:pt x="1831533" y="520367"/>
                    </a:cubicBezTo>
                    <a:cubicBezTo>
                      <a:pt x="1820724" y="578554"/>
                      <a:pt x="1783883" y="630559"/>
                      <a:pt x="1727457" y="624443"/>
                    </a:cubicBezTo>
                    <a:cubicBezTo>
                      <a:pt x="1505937" y="641909"/>
                      <a:pt x="1418433" y="623874"/>
                      <a:pt x="1170096" y="624443"/>
                    </a:cubicBezTo>
                    <a:cubicBezTo>
                      <a:pt x="921759" y="625012"/>
                      <a:pt x="802395" y="622966"/>
                      <a:pt x="661437" y="624443"/>
                    </a:cubicBezTo>
                    <a:cubicBezTo>
                      <a:pt x="520479" y="625920"/>
                      <a:pt x="231978" y="646903"/>
                      <a:pt x="104076" y="624443"/>
                    </a:cubicBezTo>
                    <a:cubicBezTo>
                      <a:pt x="34703" y="622980"/>
                      <a:pt x="7259" y="567278"/>
                      <a:pt x="0" y="520367"/>
                    </a:cubicBezTo>
                    <a:cubicBezTo>
                      <a:pt x="-17885" y="313139"/>
                      <a:pt x="-4384" y="288213"/>
                      <a:pt x="0" y="104076"/>
                    </a:cubicBezTo>
                    <a:close/>
                  </a:path>
                </a:pathLst>
              </a:custGeom>
              <a:solidFill>
                <a:srgbClr val="FFFF00"/>
              </a:solidFill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23741404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>
                  <a:ln>
                    <a:solidFill>
                      <a:srgbClr val="FF40FF"/>
                    </a:solidFill>
                  </a:ln>
                </a:endParaRPr>
              </a:p>
            </p:txBody>
          </p:sp>
          <p:sp>
            <p:nvSpPr>
              <p:cNvPr id="184" name="Rounded Rectangle 183">
                <a:extLst>
                  <a:ext uri="{FF2B5EF4-FFF2-40B4-BE49-F238E27FC236}">
                    <a16:creationId xmlns:a16="http://schemas.microsoft.com/office/drawing/2014/main" id="{C7D757FF-0D89-C3A2-AAA1-A882CD67E2E5}"/>
                  </a:ext>
                </a:extLst>
              </p:cNvPr>
              <p:cNvSpPr/>
              <p:nvPr/>
            </p:nvSpPr>
            <p:spPr>
              <a:xfrm>
                <a:off x="1914380" y="4278912"/>
                <a:ext cx="1831533" cy="624443"/>
              </a:xfrm>
              <a:custGeom>
                <a:avLst/>
                <a:gdLst>
                  <a:gd name="csX0" fmla="*/ 0 w 1831533"/>
                  <a:gd name="csY0" fmla="*/ 104076 h 624443"/>
                  <a:gd name="csX1" fmla="*/ 104076 w 1831533"/>
                  <a:gd name="csY1" fmla="*/ 0 h 624443"/>
                  <a:gd name="csX2" fmla="*/ 612735 w 1831533"/>
                  <a:gd name="csY2" fmla="*/ 0 h 624443"/>
                  <a:gd name="csX3" fmla="*/ 1137629 w 1831533"/>
                  <a:gd name="csY3" fmla="*/ 0 h 624443"/>
                  <a:gd name="csX4" fmla="*/ 1727457 w 1831533"/>
                  <a:gd name="csY4" fmla="*/ 0 h 624443"/>
                  <a:gd name="csX5" fmla="*/ 1831533 w 1831533"/>
                  <a:gd name="csY5" fmla="*/ 104076 h 624443"/>
                  <a:gd name="csX6" fmla="*/ 1831533 w 1831533"/>
                  <a:gd name="csY6" fmla="*/ 520367 h 624443"/>
                  <a:gd name="csX7" fmla="*/ 1727457 w 1831533"/>
                  <a:gd name="csY7" fmla="*/ 624443 h 624443"/>
                  <a:gd name="csX8" fmla="*/ 1218798 w 1831533"/>
                  <a:gd name="csY8" fmla="*/ 624443 h 624443"/>
                  <a:gd name="csX9" fmla="*/ 693904 w 1831533"/>
                  <a:gd name="csY9" fmla="*/ 624443 h 624443"/>
                  <a:gd name="csX10" fmla="*/ 104076 w 1831533"/>
                  <a:gd name="csY10" fmla="*/ 624443 h 624443"/>
                  <a:gd name="csX11" fmla="*/ 0 w 1831533"/>
                  <a:gd name="csY11" fmla="*/ 520367 h 624443"/>
                  <a:gd name="csX12" fmla="*/ 0 w 1831533"/>
                  <a:gd name="csY12" fmla="*/ 104076 h 6244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831533" h="624443" fill="none" extrusionOk="0">
                    <a:moveTo>
                      <a:pt x="0" y="104076"/>
                    </a:moveTo>
                    <a:cubicBezTo>
                      <a:pt x="-11739" y="50362"/>
                      <a:pt x="49155" y="-2162"/>
                      <a:pt x="104076" y="0"/>
                    </a:cubicBezTo>
                    <a:cubicBezTo>
                      <a:pt x="235973" y="-21206"/>
                      <a:pt x="377575" y="-5068"/>
                      <a:pt x="612735" y="0"/>
                    </a:cubicBezTo>
                    <a:cubicBezTo>
                      <a:pt x="847895" y="5068"/>
                      <a:pt x="984440" y="3492"/>
                      <a:pt x="1137629" y="0"/>
                    </a:cubicBezTo>
                    <a:cubicBezTo>
                      <a:pt x="1290818" y="-3492"/>
                      <a:pt x="1494575" y="6275"/>
                      <a:pt x="1727457" y="0"/>
                    </a:cubicBezTo>
                    <a:cubicBezTo>
                      <a:pt x="1782330" y="2178"/>
                      <a:pt x="1840320" y="50692"/>
                      <a:pt x="1831533" y="104076"/>
                    </a:cubicBezTo>
                    <a:cubicBezTo>
                      <a:pt x="1830085" y="271589"/>
                      <a:pt x="1811987" y="434784"/>
                      <a:pt x="1831533" y="520367"/>
                    </a:cubicBezTo>
                    <a:cubicBezTo>
                      <a:pt x="1829407" y="579653"/>
                      <a:pt x="1792372" y="621140"/>
                      <a:pt x="1727457" y="624443"/>
                    </a:cubicBezTo>
                    <a:cubicBezTo>
                      <a:pt x="1565101" y="640292"/>
                      <a:pt x="1359713" y="633383"/>
                      <a:pt x="1218798" y="624443"/>
                    </a:cubicBezTo>
                    <a:cubicBezTo>
                      <a:pt x="1077883" y="615503"/>
                      <a:pt x="799057" y="627042"/>
                      <a:pt x="693904" y="624443"/>
                    </a:cubicBezTo>
                    <a:cubicBezTo>
                      <a:pt x="588751" y="621844"/>
                      <a:pt x="313968" y="628920"/>
                      <a:pt x="104076" y="624443"/>
                    </a:cubicBezTo>
                    <a:cubicBezTo>
                      <a:pt x="48022" y="625458"/>
                      <a:pt x="1315" y="576852"/>
                      <a:pt x="0" y="520367"/>
                    </a:cubicBezTo>
                    <a:cubicBezTo>
                      <a:pt x="19601" y="369760"/>
                      <a:pt x="15968" y="255652"/>
                      <a:pt x="0" y="104076"/>
                    </a:cubicBezTo>
                    <a:close/>
                  </a:path>
                  <a:path w="1831533" h="624443" stroke="0" extrusionOk="0">
                    <a:moveTo>
                      <a:pt x="0" y="104076"/>
                    </a:moveTo>
                    <a:cubicBezTo>
                      <a:pt x="-1978" y="41786"/>
                      <a:pt x="46124" y="-8246"/>
                      <a:pt x="104076" y="0"/>
                    </a:cubicBezTo>
                    <a:cubicBezTo>
                      <a:pt x="250519" y="3800"/>
                      <a:pt x="440831" y="-24636"/>
                      <a:pt x="661437" y="0"/>
                    </a:cubicBezTo>
                    <a:cubicBezTo>
                      <a:pt x="882043" y="24636"/>
                      <a:pt x="1041057" y="-17957"/>
                      <a:pt x="1170096" y="0"/>
                    </a:cubicBezTo>
                    <a:cubicBezTo>
                      <a:pt x="1299135" y="17957"/>
                      <a:pt x="1582804" y="-23111"/>
                      <a:pt x="1727457" y="0"/>
                    </a:cubicBezTo>
                    <a:cubicBezTo>
                      <a:pt x="1791080" y="-11915"/>
                      <a:pt x="1838655" y="39402"/>
                      <a:pt x="1831533" y="104076"/>
                    </a:cubicBezTo>
                    <a:cubicBezTo>
                      <a:pt x="1832448" y="249685"/>
                      <a:pt x="1828772" y="394022"/>
                      <a:pt x="1831533" y="520367"/>
                    </a:cubicBezTo>
                    <a:cubicBezTo>
                      <a:pt x="1820724" y="578554"/>
                      <a:pt x="1783883" y="630559"/>
                      <a:pt x="1727457" y="624443"/>
                    </a:cubicBezTo>
                    <a:cubicBezTo>
                      <a:pt x="1505937" y="641909"/>
                      <a:pt x="1418433" y="623874"/>
                      <a:pt x="1170096" y="624443"/>
                    </a:cubicBezTo>
                    <a:cubicBezTo>
                      <a:pt x="921759" y="625012"/>
                      <a:pt x="802395" y="622966"/>
                      <a:pt x="661437" y="624443"/>
                    </a:cubicBezTo>
                    <a:cubicBezTo>
                      <a:pt x="520479" y="625920"/>
                      <a:pt x="231978" y="646903"/>
                      <a:pt x="104076" y="624443"/>
                    </a:cubicBezTo>
                    <a:cubicBezTo>
                      <a:pt x="34703" y="622980"/>
                      <a:pt x="7259" y="567278"/>
                      <a:pt x="0" y="520367"/>
                    </a:cubicBezTo>
                    <a:cubicBezTo>
                      <a:pt x="-17885" y="313139"/>
                      <a:pt x="-4384" y="288213"/>
                      <a:pt x="0" y="104076"/>
                    </a:cubicBezTo>
                    <a:close/>
                  </a:path>
                </a:pathLst>
              </a:custGeom>
              <a:solidFill>
                <a:srgbClr val="FFFF00"/>
              </a:solidFill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23741404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>
                  <a:ln>
                    <a:solidFill>
                      <a:srgbClr val="FF40FF"/>
                    </a:solidFill>
                  </a:ln>
                </a:endParaRPr>
              </a:p>
            </p:txBody>
          </p:sp>
          <p:sp>
            <p:nvSpPr>
              <p:cNvPr id="186" name="Rounded Rectangle 185">
                <a:extLst>
                  <a:ext uri="{FF2B5EF4-FFF2-40B4-BE49-F238E27FC236}">
                    <a16:creationId xmlns:a16="http://schemas.microsoft.com/office/drawing/2014/main" id="{A9097B28-9335-FF43-ED87-96C55C690E90}"/>
                  </a:ext>
                </a:extLst>
              </p:cNvPr>
              <p:cNvSpPr/>
              <p:nvPr/>
            </p:nvSpPr>
            <p:spPr>
              <a:xfrm>
                <a:off x="1894954" y="5567388"/>
                <a:ext cx="1831533" cy="624443"/>
              </a:xfrm>
              <a:custGeom>
                <a:avLst/>
                <a:gdLst>
                  <a:gd name="csX0" fmla="*/ 0 w 1831533"/>
                  <a:gd name="csY0" fmla="*/ 104076 h 624443"/>
                  <a:gd name="csX1" fmla="*/ 104076 w 1831533"/>
                  <a:gd name="csY1" fmla="*/ 0 h 624443"/>
                  <a:gd name="csX2" fmla="*/ 612735 w 1831533"/>
                  <a:gd name="csY2" fmla="*/ 0 h 624443"/>
                  <a:gd name="csX3" fmla="*/ 1137629 w 1831533"/>
                  <a:gd name="csY3" fmla="*/ 0 h 624443"/>
                  <a:gd name="csX4" fmla="*/ 1727457 w 1831533"/>
                  <a:gd name="csY4" fmla="*/ 0 h 624443"/>
                  <a:gd name="csX5" fmla="*/ 1831533 w 1831533"/>
                  <a:gd name="csY5" fmla="*/ 104076 h 624443"/>
                  <a:gd name="csX6" fmla="*/ 1831533 w 1831533"/>
                  <a:gd name="csY6" fmla="*/ 520367 h 624443"/>
                  <a:gd name="csX7" fmla="*/ 1727457 w 1831533"/>
                  <a:gd name="csY7" fmla="*/ 624443 h 624443"/>
                  <a:gd name="csX8" fmla="*/ 1218798 w 1831533"/>
                  <a:gd name="csY8" fmla="*/ 624443 h 624443"/>
                  <a:gd name="csX9" fmla="*/ 693904 w 1831533"/>
                  <a:gd name="csY9" fmla="*/ 624443 h 624443"/>
                  <a:gd name="csX10" fmla="*/ 104076 w 1831533"/>
                  <a:gd name="csY10" fmla="*/ 624443 h 624443"/>
                  <a:gd name="csX11" fmla="*/ 0 w 1831533"/>
                  <a:gd name="csY11" fmla="*/ 520367 h 624443"/>
                  <a:gd name="csX12" fmla="*/ 0 w 1831533"/>
                  <a:gd name="csY12" fmla="*/ 104076 h 6244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831533" h="624443" fill="none" extrusionOk="0">
                    <a:moveTo>
                      <a:pt x="0" y="104076"/>
                    </a:moveTo>
                    <a:cubicBezTo>
                      <a:pt x="-11739" y="50362"/>
                      <a:pt x="49155" y="-2162"/>
                      <a:pt x="104076" y="0"/>
                    </a:cubicBezTo>
                    <a:cubicBezTo>
                      <a:pt x="235973" y="-21206"/>
                      <a:pt x="377575" y="-5068"/>
                      <a:pt x="612735" y="0"/>
                    </a:cubicBezTo>
                    <a:cubicBezTo>
                      <a:pt x="847895" y="5068"/>
                      <a:pt x="984440" y="3492"/>
                      <a:pt x="1137629" y="0"/>
                    </a:cubicBezTo>
                    <a:cubicBezTo>
                      <a:pt x="1290818" y="-3492"/>
                      <a:pt x="1494575" y="6275"/>
                      <a:pt x="1727457" y="0"/>
                    </a:cubicBezTo>
                    <a:cubicBezTo>
                      <a:pt x="1782330" y="2178"/>
                      <a:pt x="1840320" y="50692"/>
                      <a:pt x="1831533" y="104076"/>
                    </a:cubicBezTo>
                    <a:cubicBezTo>
                      <a:pt x="1830085" y="271589"/>
                      <a:pt x="1811987" y="434784"/>
                      <a:pt x="1831533" y="520367"/>
                    </a:cubicBezTo>
                    <a:cubicBezTo>
                      <a:pt x="1829407" y="579653"/>
                      <a:pt x="1792372" y="621140"/>
                      <a:pt x="1727457" y="624443"/>
                    </a:cubicBezTo>
                    <a:cubicBezTo>
                      <a:pt x="1565101" y="640292"/>
                      <a:pt x="1359713" y="633383"/>
                      <a:pt x="1218798" y="624443"/>
                    </a:cubicBezTo>
                    <a:cubicBezTo>
                      <a:pt x="1077883" y="615503"/>
                      <a:pt x="799057" y="627042"/>
                      <a:pt x="693904" y="624443"/>
                    </a:cubicBezTo>
                    <a:cubicBezTo>
                      <a:pt x="588751" y="621844"/>
                      <a:pt x="313968" y="628920"/>
                      <a:pt x="104076" y="624443"/>
                    </a:cubicBezTo>
                    <a:cubicBezTo>
                      <a:pt x="48022" y="625458"/>
                      <a:pt x="1315" y="576852"/>
                      <a:pt x="0" y="520367"/>
                    </a:cubicBezTo>
                    <a:cubicBezTo>
                      <a:pt x="19601" y="369760"/>
                      <a:pt x="15968" y="255652"/>
                      <a:pt x="0" y="104076"/>
                    </a:cubicBezTo>
                    <a:close/>
                  </a:path>
                  <a:path w="1831533" h="624443" stroke="0" extrusionOk="0">
                    <a:moveTo>
                      <a:pt x="0" y="104076"/>
                    </a:moveTo>
                    <a:cubicBezTo>
                      <a:pt x="-1978" y="41786"/>
                      <a:pt x="46124" y="-8246"/>
                      <a:pt x="104076" y="0"/>
                    </a:cubicBezTo>
                    <a:cubicBezTo>
                      <a:pt x="250519" y="3800"/>
                      <a:pt x="440831" y="-24636"/>
                      <a:pt x="661437" y="0"/>
                    </a:cubicBezTo>
                    <a:cubicBezTo>
                      <a:pt x="882043" y="24636"/>
                      <a:pt x="1041057" y="-17957"/>
                      <a:pt x="1170096" y="0"/>
                    </a:cubicBezTo>
                    <a:cubicBezTo>
                      <a:pt x="1299135" y="17957"/>
                      <a:pt x="1582804" y="-23111"/>
                      <a:pt x="1727457" y="0"/>
                    </a:cubicBezTo>
                    <a:cubicBezTo>
                      <a:pt x="1791080" y="-11915"/>
                      <a:pt x="1838655" y="39402"/>
                      <a:pt x="1831533" y="104076"/>
                    </a:cubicBezTo>
                    <a:cubicBezTo>
                      <a:pt x="1832448" y="249685"/>
                      <a:pt x="1828772" y="394022"/>
                      <a:pt x="1831533" y="520367"/>
                    </a:cubicBezTo>
                    <a:cubicBezTo>
                      <a:pt x="1820724" y="578554"/>
                      <a:pt x="1783883" y="630559"/>
                      <a:pt x="1727457" y="624443"/>
                    </a:cubicBezTo>
                    <a:cubicBezTo>
                      <a:pt x="1505937" y="641909"/>
                      <a:pt x="1418433" y="623874"/>
                      <a:pt x="1170096" y="624443"/>
                    </a:cubicBezTo>
                    <a:cubicBezTo>
                      <a:pt x="921759" y="625012"/>
                      <a:pt x="802395" y="622966"/>
                      <a:pt x="661437" y="624443"/>
                    </a:cubicBezTo>
                    <a:cubicBezTo>
                      <a:pt x="520479" y="625920"/>
                      <a:pt x="231978" y="646903"/>
                      <a:pt x="104076" y="624443"/>
                    </a:cubicBezTo>
                    <a:cubicBezTo>
                      <a:pt x="34703" y="622980"/>
                      <a:pt x="7259" y="567278"/>
                      <a:pt x="0" y="520367"/>
                    </a:cubicBezTo>
                    <a:cubicBezTo>
                      <a:pt x="-17885" y="313139"/>
                      <a:pt x="-4384" y="288213"/>
                      <a:pt x="0" y="104076"/>
                    </a:cubicBezTo>
                    <a:close/>
                  </a:path>
                </a:pathLst>
              </a:custGeom>
              <a:solidFill>
                <a:srgbClr val="FFFF00"/>
              </a:solidFill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23741404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>
                  <a:ln>
                    <a:solidFill>
                      <a:srgbClr val="FF40FF"/>
                    </a:solidFill>
                  </a:ln>
                </a:endParaRPr>
              </a:p>
            </p:txBody>
          </p:sp>
          <p:cxnSp>
            <p:nvCxnSpPr>
              <p:cNvPr id="188" name="Straight Arrow Connector 187">
                <a:extLst>
                  <a:ext uri="{FF2B5EF4-FFF2-40B4-BE49-F238E27FC236}">
                    <a16:creationId xmlns:a16="http://schemas.microsoft.com/office/drawing/2014/main" id="{0DA6952E-7DA1-4909-4C08-684EF25CF16B}"/>
                  </a:ext>
                </a:extLst>
              </p:cNvPr>
              <p:cNvCxnSpPr/>
              <p:nvPr/>
            </p:nvCxnSpPr>
            <p:spPr>
              <a:xfrm>
                <a:off x="3165934" y="5444836"/>
                <a:ext cx="1018130" cy="0"/>
              </a:xfrm>
              <a:prstGeom prst="straightConnector1">
                <a:avLst/>
              </a:prstGeom>
              <a:ln w="57150">
                <a:solidFill>
                  <a:srgbClr val="0432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6A10384D-95A1-56EE-C2FA-F3922544683C}"/>
                </a:ext>
              </a:extLst>
            </p:cNvPr>
            <p:cNvGrpSpPr/>
            <p:nvPr/>
          </p:nvGrpSpPr>
          <p:grpSpPr>
            <a:xfrm>
              <a:off x="4674260" y="4253572"/>
              <a:ext cx="1766839" cy="2168240"/>
              <a:chOff x="4951006" y="4114805"/>
              <a:chExt cx="1490093" cy="2168240"/>
            </a:xfrm>
          </p:grpSpPr>
          <p:sp>
            <p:nvSpPr>
              <p:cNvPr id="190" name="Rounded Rectangle 189">
                <a:extLst>
                  <a:ext uri="{FF2B5EF4-FFF2-40B4-BE49-F238E27FC236}">
                    <a16:creationId xmlns:a16="http://schemas.microsoft.com/office/drawing/2014/main" id="{BC0BD9AC-E85F-299E-666D-01EBFF882F92}"/>
                  </a:ext>
                </a:extLst>
              </p:cNvPr>
              <p:cNvSpPr/>
              <p:nvPr/>
            </p:nvSpPr>
            <p:spPr>
              <a:xfrm>
                <a:off x="4951006" y="4114805"/>
                <a:ext cx="1490093" cy="1073734"/>
              </a:xfrm>
              <a:custGeom>
                <a:avLst/>
                <a:gdLst>
                  <a:gd name="csX0" fmla="*/ 0 w 1490093"/>
                  <a:gd name="csY0" fmla="*/ 178959 h 1073734"/>
                  <a:gd name="csX1" fmla="*/ 178959 w 1490093"/>
                  <a:gd name="csY1" fmla="*/ 0 h 1073734"/>
                  <a:gd name="csX2" fmla="*/ 722403 w 1490093"/>
                  <a:gd name="csY2" fmla="*/ 0 h 1073734"/>
                  <a:gd name="csX3" fmla="*/ 1311134 w 1490093"/>
                  <a:gd name="csY3" fmla="*/ 0 h 1073734"/>
                  <a:gd name="csX4" fmla="*/ 1490093 w 1490093"/>
                  <a:gd name="csY4" fmla="*/ 178959 h 1073734"/>
                  <a:gd name="csX5" fmla="*/ 1490093 w 1490093"/>
                  <a:gd name="csY5" fmla="*/ 529709 h 1073734"/>
                  <a:gd name="csX6" fmla="*/ 1490093 w 1490093"/>
                  <a:gd name="csY6" fmla="*/ 894775 h 1073734"/>
                  <a:gd name="csX7" fmla="*/ 1311134 w 1490093"/>
                  <a:gd name="csY7" fmla="*/ 1073734 h 1073734"/>
                  <a:gd name="csX8" fmla="*/ 767690 w 1490093"/>
                  <a:gd name="csY8" fmla="*/ 1073734 h 1073734"/>
                  <a:gd name="csX9" fmla="*/ 178959 w 1490093"/>
                  <a:gd name="csY9" fmla="*/ 1073734 h 1073734"/>
                  <a:gd name="csX10" fmla="*/ 0 w 1490093"/>
                  <a:gd name="csY10" fmla="*/ 894775 h 1073734"/>
                  <a:gd name="csX11" fmla="*/ 0 w 1490093"/>
                  <a:gd name="csY11" fmla="*/ 522551 h 1073734"/>
                  <a:gd name="csX12" fmla="*/ 0 w 1490093"/>
                  <a:gd name="csY12" fmla="*/ 178959 h 10737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90093" h="1073734" fill="none" extrusionOk="0">
                    <a:moveTo>
                      <a:pt x="0" y="178959"/>
                    </a:moveTo>
                    <a:cubicBezTo>
                      <a:pt x="-25731" y="88378"/>
                      <a:pt x="97144" y="-14377"/>
                      <a:pt x="178959" y="0"/>
                    </a:cubicBezTo>
                    <a:cubicBezTo>
                      <a:pt x="347590" y="-37542"/>
                      <a:pt x="548910" y="28670"/>
                      <a:pt x="722403" y="0"/>
                    </a:cubicBezTo>
                    <a:cubicBezTo>
                      <a:pt x="895896" y="-28670"/>
                      <a:pt x="1066676" y="13384"/>
                      <a:pt x="1311134" y="0"/>
                    </a:cubicBezTo>
                    <a:cubicBezTo>
                      <a:pt x="1406030" y="954"/>
                      <a:pt x="1488781" y="73270"/>
                      <a:pt x="1490093" y="178959"/>
                    </a:cubicBezTo>
                    <a:cubicBezTo>
                      <a:pt x="1499327" y="318328"/>
                      <a:pt x="1451452" y="420733"/>
                      <a:pt x="1490093" y="529709"/>
                    </a:cubicBezTo>
                    <a:cubicBezTo>
                      <a:pt x="1528734" y="638685"/>
                      <a:pt x="1489402" y="776094"/>
                      <a:pt x="1490093" y="894775"/>
                    </a:cubicBezTo>
                    <a:cubicBezTo>
                      <a:pt x="1472543" y="1008518"/>
                      <a:pt x="1423439" y="1067751"/>
                      <a:pt x="1311134" y="1073734"/>
                    </a:cubicBezTo>
                    <a:cubicBezTo>
                      <a:pt x="1093248" y="1121911"/>
                      <a:pt x="887369" y="1068443"/>
                      <a:pt x="767690" y="1073734"/>
                    </a:cubicBezTo>
                    <a:cubicBezTo>
                      <a:pt x="648011" y="1079025"/>
                      <a:pt x="458018" y="1064319"/>
                      <a:pt x="178959" y="1073734"/>
                    </a:cubicBezTo>
                    <a:cubicBezTo>
                      <a:pt x="81305" y="1059866"/>
                      <a:pt x="2585" y="996088"/>
                      <a:pt x="0" y="894775"/>
                    </a:cubicBezTo>
                    <a:cubicBezTo>
                      <a:pt x="-12533" y="770553"/>
                      <a:pt x="36571" y="663802"/>
                      <a:pt x="0" y="522551"/>
                    </a:cubicBezTo>
                    <a:cubicBezTo>
                      <a:pt x="-36571" y="381300"/>
                      <a:pt x="22460" y="280997"/>
                      <a:pt x="0" y="178959"/>
                    </a:cubicBezTo>
                    <a:close/>
                  </a:path>
                  <a:path w="1490093" h="1073734" stroke="0" extrusionOk="0">
                    <a:moveTo>
                      <a:pt x="0" y="178959"/>
                    </a:moveTo>
                    <a:cubicBezTo>
                      <a:pt x="-4872" y="68275"/>
                      <a:pt x="79659" y="-8097"/>
                      <a:pt x="178959" y="0"/>
                    </a:cubicBezTo>
                    <a:cubicBezTo>
                      <a:pt x="388021" y="-42304"/>
                      <a:pt x="517166" y="50457"/>
                      <a:pt x="756368" y="0"/>
                    </a:cubicBezTo>
                    <a:cubicBezTo>
                      <a:pt x="995570" y="-50457"/>
                      <a:pt x="1145845" y="58468"/>
                      <a:pt x="1311134" y="0"/>
                    </a:cubicBezTo>
                    <a:cubicBezTo>
                      <a:pt x="1410168" y="-22574"/>
                      <a:pt x="1509585" y="85339"/>
                      <a:pt x="1490093" y="178959"/>
                    </a:cubicBezTo>
                    <a:cubicBezTo>
                      <a:pt x="1512380" y="351531"/>
                      <a:pt x="1473626" y="470433"/>
                      <a:pt x="1490093" y="551183"/>
                    </a:cubicBezTo>
                    <a:cubicBezTo>
                      <a:pt x="1506560" y="631933"/>
                      <a:pt x="1454812" y="728608"/>
                      <a:pt x="1490093" y="894775"/>
                    </a:cubicBezTo>
                    <a:cubicBezTo>
                      <a:pt x="1469323" y="994969"/>
                      <a:pt x="1407790" y="1086388"/>
                      <a:pt x="1311134" y="1073734"/>
                    </a:cubicBezTo>
                    <a:cubicBezTo>
                      <a:pt x="1139940" y="1130654"/>
                      <a:pt x="980602" y="1037211"/>
                      <a:pt x="733725" y="1073734"/>
                    </a:cubicBezTo>
                    <a:cubicBezTo>
                      <a:pt x="486848" y="1110257"/>
                      <a:pt x="399019" y="1061674"/>
                      <a:pt x="178959" y="1073734"/>
                    </a:cubicBezTo>
                    <a:cubicBezTo>
                      <a:pt x="86834" y="1083088"/>
                      <a:pt x="10068" y="998833"/>
                      <a:pt x="0" y="894775"/>
                    </a:cubicBezTo>
                    <a:cubicBezTo>
                      <a:pt x="-11285" y="753265"/>
                      <a:pt x="24957" y="650951"/>
                      <a:pt x="0" y="529709"/>
                    </a:cubicBezTo>
                    <a:cubicBezTo>
                      <a:pt x="-24957" y="408467"/>
                      <a:pt x="8958" y="279574"/>
                      <a:pt x="0" y="178959"/>
                    </a:cubicBezTo>
                    <a:close/>
                  </a:path>
                </a:pathLst>
              </a:custGeom>
              <a:solidFill>
                <a:srgbClr val="FF40FF"/>
              </a:solidFill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23741404">
                      <a:prstGeom prst="round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>
                  <a:ln>
                    <a:solidFill>
                      <a:srgbClr val="FF40FF"/>
                    </a:solidFill>
                  </a:ln>
                </a:endParaRPr>
              </a:p>
            </p:txBody>
          </p:sp>
          <p:sp>
            <p:nvSpPr>
              <p:cNvPr id="192" name="Rounded Rectangle 191">
                <a:extLst>
                  <a:ext uri="{FF2B5EF4-FFF2-40B4-BE49-F238E27FC236}">
                    <a16:creationId xmlns:a16="http://schemas.microsoft.com/office/drawing/2014/main" id="{9D4364E2-1B78-D6D9-BBCD-7CEAF2C09E4E}"/>
                  </a:ext>
                </a:extLst>
              </p:cNvPr>
              <p:cNvSpPr/>
              <p:nvPr/>
            </p:nvSpPr>
            <p:spPr>
              <a:xfrm>
                <a:off x="4951006" y="5188539"/>
                <a:ext cx="1490093" cy="1094506"/>
              </a:xfrm>
              <a:custGeom>
                <a:avLst/>
                <a:gdLst>
                  <a:gd name="csX0" fmla="*/ 0 w 1490093"/>
                  <a:gd name="csY0" fmla="*/ 182421 h 1094506"/>
                  <a:gd name="csX1" fmla="*/ 182421 w 1490093"/>
                  <a:gd name="csY1" fmla="*/ 0 h 1094506"/>
                  <a:gd name="csX2" fmla="*/ 722541 w 1490093"/>
                  <a:gd name="csY2" fmla="*/ 0 h 1094506"/>
                  <a:gd name="csX3" fmla="*/ 1307672 w 1490093"/>
                  <a:gd name="csY3" fmla="*/ 0 h 1094506"/>
                  <a:gd name="csX4" fmla="*/ 1490093 w 1490093"/>
                  <a:gd name="csY4" fmla="*/ 182421 h 1094506"/>
                  <a:gd name="csX5" fmla="*/ 1490093 w 1490093"/>
                  <a:gd name="csY5" fmla="*/ 539956 h 1094506"/>
                  <a:gd name="csX6" fmla="*/ 1490093 w 1490093"/>
                  <a:gd name="csY6" fmla="*/ 912085 h 1094506"/>
                  <a:gd name="csX7" fmla="*/ 1307672 w 1490093"/>
                  <a:gd name="csY7" fmla="*/ 1094506 h 1094506"/>
                  <a:gd name="csX8" fmla="*/ 767552 w 1490093"/>
                  <a:gd name="csY8" fmla="*/ 1094506 h 1094506"/>
                  <a:gd name="csX9" fmla="*/ 182421 w 1490093"/>
                  <a:gd name="csY9" fmla="*/ 1094506 h 1094506"/>
                  <a:gd name="csX10" fmla="*/ 0 w 1490093"/>
                  <a:gd name="csY10" fmla="*/ 912085 h 1094506"/>
                  <a:gd name="csX11" fmla="*/ 0 w 1490093"/>
                  <a:gd name="csY11" fmla="*/ 532660 h 1094506"/>
                  <a:gd name="csX12" fmla="*/ 0 w 1490093"/>
                  <a:gd name="csY12" fmla="*/ 182421 h 10945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90093" h="1094506" fill="none" extrusionOk="0">
                    <a:moveTo>
                      <a:pt x="0" y="182421"/>
                    </a:moveTo>
                    <a:cubicBezTo>
                      <a:pt x="-9550" y="84737"/>
                      <a:pt x="98372" y="-14105"/>
                      <a:pt x="182421" y="0"/>
                    </a:cubicBezTo>
                    <a:cubicBezTo>
                      <a:pt x="345908" y="-62674"/>
                      <a:pt x="543799" y="42953"/>
                      <a:pt x="722541" y="0"/>
                    </a:cubicBezTo>
                    <a:cubicBezTo>
                      <a:pt x="901283" y="-42953"/>
                      <a:pt x="1023733" y="6049"/>
                      <a:pt x="1307672" y="0"/>
                    </a:cubicBezTo>
                    <a:cubicBezTo>
                      <a:pt x="1404921" y="847"/>
                      <a:pt x="1484415" y="52014"/>
                      <a:pt x="1490093" y="182421"/>
                    </a:cubicBezTo>
                    <a:cubicBezTo>
                      <a:pt x="1514341" y="254903"/>
                      <a:pt x="1460974" y="445582"/>
                      <a:pt x="1490093" y="539956"/>
                    </a:cubicBezTo>
                    <a:cubicBezTo>
                      <a:pt x="1519212" y="634330"/>
                      <a:pt x="1465863" y="793072"/>
                      <a:pt x="1490093" y="912085"/>
                    </a:cubicBezTo>
                    <a:cubicBezTo>
                      <a:pt x="1467494" y="1032028"/>
                      <a:pt x="1419916" y="1089399"/>
                      <a:pt x="1307672" y="1094506"/>
                    </a:cubicBezTo>
                    <a:cubicBezTo>
                      <a:pt x="1161071" y="1131307"/>
                      <a:pt x="981135" y="1031863"/>
                      <a:pt x="767552" y="1094506"/>
                    </a:cubicBezTo>
                    <a:cubicBezTo>
                      <a:pt x="553969" y="1157149"/>
                      <a:pt x="310044" y="1092327"/>
                      <a:pt x="182421" y="1094506"/>
                    </a:cubicBezTo>
                    <a:cubicBezTo>
                      <a:pt x="82181" y="1088539"/>
                      <a:pt x="21628" y="1033558"/>
                      <a:pt x="0" y="912085"/>
                    </a:cubicBezTo>
                    <a:cubicBezTo>
                      <a:pt x="-36808" y="739416"/>
                      <a:pt x="198" y="712423"/>
                      <a:pt x="0" y="532660"/>
                    </a:cubicBezTo>
                    <a:cubicBezTo>
                      <a:pt x="-198" y="352898"/>
                      <a:pt x="35030" y="262541"/>
                      <a:pt x="0" y="182421"/>
                    </a:cubicBezTo>
                    <a:close/>
                  </a:path>
                  <a:path w="1490093" h="1094506" stroke="0" extrusionOk="0">
                    <a:moveTo>
                      <a:pt x="0" y="182421"/>
                    </a:moveTo>
                    <a:cubicBezTo>
                      <a:pt x="-1094" y="79014"/>
                      <a:pt x="81262" y="-7184"/>
                      <a:pt x="182421" y="0"/>
                    </a:cubicBezTo>
                    <a:cubicBezTo>
                      <a:pt x="310321" y="-633"/>
                      <a:pt x="495819" y="8253"/>
                      <a:pt x="756299" y="0"/>
                    </a:cubicBezTo>
                    <a:cubicBezTo>
                      <a:pt x="1016779" y="-8253"/>
                      <a:pt x="1104347" y="65252"/>
                      <a:pt x="1307672" y="0"/>
                    </a:cubicBezTo>
                    <a:cubicBezTo>
                      <a:pt x="1408570" y="-17180"/>
                      <a:pt x="1506926" y="86177"/>
                      <a:pt x="1490093" y="182421"/>
                    </a:cubicBezTo>
                    <a:cubicBezTo>
                      <a:pt x="1523274" y="367800"/>
                      <a:pt x="1472048" y="432575"/>
                      <a:pt x="1490093" y="561846"/>
                    </a:cubicBezTo>
                    <a:cubicBezTo>
                      <a:pt x="1508138" y="691118"/>
                      <a:pt x="1453492" y="818897"/>
                      <a:pt x="1490093" y="912085"/>
                    </a:cubicBezTo>
                    <a:cubicBezTo>
                      <a:pt x="1487550" y="1012999"/>
                      <a:pt x="1404858" y="1115179"/>
                      <a:pt x="1307672" y="1094506"/>
                    </a:cubicBezTo>
                    <a:cubicBezTo>
                      <a:pt x="1129774" y="1121412"/>
                      <a:pt x="977831" y="1035291"/>
                      <a:pt x="733794" y="1094506"/>
                    </a:cubicBezTo>
                    <a:cubicBezTo>
                      <a:pt x="489757" y="1153721"/>
                      <a:pt x="453758" y="1061325"/>
                      <a:pt x="182421" y="1094506"/>
                    </a:cubicBezTo>
                    <a:cubicBezTo>
                      <a:pt x="98294" y="1117675"/>
                      <a:pt x="2190" y="1013969"/>
                      <a:pt x="0" y="912085"/>
                    </a:cubicBezTo>
                    <a:cubicBezTo>
                      <a:pt x="-26760" y="772581"/>
                      <a:pt x="5781" y="640734"/>
                      <a:pt x="0" y="539956"/>
                    </a:cubicBezTo>
                    <a:cubicBezTo>
                      <a:pt x="-5781" y="439178"/>
                      <a:pt x="31176" y="340953"/>
                      <a:pt x="0" y="182421"/>
                    </a:cubicBezTo>
                    <a:close/>
                  </a:path>
                </a:pathLst>
              </a:custGeom>
              <a:solidFill>
                <a:srgbClr val="FF40FF"/>
              </a:solidFill>
              <a:ln w="28575">
                <a:solidFill>
                  <a:schemeClr val="tx1"/>
                </a:solidFill>
                <a:extLst>
                  <a:ext uri="{C807C97D-BFC1-408E-A445-0C87EB9F89A2}">
                    <ask:lineSketchStyleProps xmlns:ask="http://schemas.microsoft.com/office/drawing/2018/sketchyshapes" sd="1023741404">
                      <a:prstGeom prst="round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>
                  <a:ln>
                    <a:solidFill>
                      <a:srgbClr val="FF40FF"/>
                    </a:solidFill>
                  </a:ln>
                </a:endParaRP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06763057-4140-290D-6601-37DCAA816FC7}"/>
                </a:ext>
              </a:extLst>
            </p:cNvPr>
            <p:cNvGrpSpPr/>
            <p:nvPr/>
          </p:nvGrpSpPr>
          <p:grpSpPr>
            <a:xfrm>
              <a:off x="6438902" y="4357406"/>
              <a:ext cx="2642322" cy="1960572"/>
              <a:chOff x="6438902" y="4322473"/>
              <a:chExt cx="2642322" cy="1960572"/>
            </a:xfrm>
          </p:grpSpPr>
          <p:sp>
            <p:nvSpPr>
              <p:cNvPr id="189" name="Rounded Rectangle 188">
                <a:extLst>
                  <a:ext uri="{FF2B5EF4-FFF2-40B4-BE49-F238E27FC236}">
                    <a16:creationId xmlns:a16="http://schemas.microsoft.com/office/drawing/2014/main" id="{6341A8EC-8A4A-214C-2E84-149DB6596643}"/>
                  </a:ext>
                </a:extLst>
              </p:cNvPr>
              <p:cNvSpPr/>
              <p:nvPr/>
            </p:nvSpPr>
            <p:spPr>
              <a:xfrm>
                <a:off x="6449664" y="4972956"/>
                <a:ext cx="2622896" cy="672095"/>
              </a:xfrm>
              <a:custGeom>
                <a:avLst/>
                <a:gdLst>
                  <a:gd name="csX0" fmla="*/ 0 w 2622896"/>
                  <a:gd name="csY0" fmla="*/ 112018 h 672095"/>
                  <a:gd name="csX1" fmla="*/ 112018 w 2622896"/>
                  <a:gd name="csY1" fmla="*/ 0 h 672095"/>
                  <a:gd name="csX2" fmla="*/ 639767 w 2622896"/>
                  <a:gd name="csY2" fmla="*/ 0 h 672095"/>
                  <a:gd name="csX3" fmla="*/ 1239482 w 2622896"/>
                  <a:gd name="csY3" fmla="*/ 0 h 672095"/>
                  <a:gd name="csX4" fmla="*/ 1767231 w 2622896"/>
                  <a:gd name="csY4" fmla="*/ 0 h 672095"/>
                  <a:gd name="csX5" fmla="*/ 2510878 w 2622896"/>
                  <a:gd name="csY5" fmla="*/ 0 h 672095"/>
                  <a:gd name="csX6" fmla="*/ 2622896 w 2622896"/>
                  <a:gd name="csY6" fmla="*/ 112018 h 672095"/>
                  <a:gd name="csX7" fmla="*/ 2622896 w 2622896"/>
                  <a:gd name="csY7" fmla="*/ 560077 h 672095"/>
                  <a:gd name="csX8" fmla="*/ 2510878 w 2622896"/>
                  <a:gd name="csY8" fmla="*/ 672095 h 672095"/>
                  <a:gd name="csX9" fmla="*/ 1935152 w 2622896"/>
                  <a:gd name="csY9" fmla="*/ 672095 h 672095"/>
                  <a:gd name="csX10" fmla="*/ 1359425 w 2622896"/>
                  <a:gd name="csY10" fmla="*/ 672095 h 672095"/>
                  <a:gd name="csX11" fmla="*/ 807687 w 2622896"/>
                  <a:gd name="csY11" fmla="*/ 672095 h 672095"/>
                  <a:gd name="csX12" fmla="*/ 112018 w 2622896"/>
                  <a:gd name="csY12" fmla="*/ 672095 h 672095"/>
                  <a:gd name="csX13" fmla="*/ 0 w 2622896"/>
                  <a:gd name="csY13" fmla="*/ 560077 h 672095"/>
                  <a:gd name="csX14" fmla="*/ 0 w 2622896"/>
                  <a:gd name="csY14" fmla="*/ 112018 h 6720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2622896" h="672095" fill="none" extrusionOk="0">
                    <a:moveTo>
                      <a:pt x="0" y="112018"/>
                    </a:moveTo>
                    <a:cubicBezTo>
                      <a:pt x="1542" y="50768"/>
                      <a:pt x="50362" y="-1601"/>
                      <a:pt x="112018" y="0"/>
                    </a:cubicBezTo>
                    <a:cubicBezTo>
                      <a:pt x="250346" y="16387"/>
                      <a:pt x="456062" y="24736"/>
                      <a:pt x="639767" y="0"/>
                    </a:cubicBezTo>
                    <a:cubicBezTo>
                      <a:pt x="823472" y="-24736"/>
                      <a:pt x="953589" y="12139"/>
                      <a:pt x="1239482" y="0"/>
                    </a:cubicBezTo>
                    <a:cubicBezTo>
                      <a:pt x="1525376" y="-12139"/>
                      <a:pt x="1525292" y="9597"/>
                      <a:pt x="1767231" y="0"/>
                    </a:cubicBezTo>
                    <a:cubicBezTo>
                      <a:pt x="2009170" y="-9597"/>
                      <a:pt x="2184451" y="10342"/>
                      <a:pt x="2510878" y="0"/>
                    </a:cubicBezTo>
                    <a:cubicBezTo>
                      <a:pt x="2565096" y="6496"/>
                      <a:pt x="2631385" y="46381"/>
                      <a:pt x="2622896" y="112018"/>
                    </a:cubicBezTo>
                    <a:cubicBezTo>
                      <a:pt x="2606365" y="207296"/>
                      <a:pt x="2612009" y="450537"/>
                      <a:pt x="2622896" y="560077"/>
                    </a:cubicBezTo>
                    <a:cubicBezTo>
                      <a:pt x="2624682" y="621661"/>
                      <a:pt x="2570842" y="671211"/>
                      <a:pt x="2510878" y="672095"/>
                    </a:cubicBezTo>
                    <a:cubicBezTo>
                      <a:pt x="2310202" y="677127"/>
                      <a:pt x="2123463" y="699974"/>
                      <a:pt x="1935152" y="672095"/>
                    </a:cubicBezTo>
                    <a:cubicBezTo>
                      <a:pt x="1746841" y="644216"/>
                      <a:pt x="1502925" y="666894"/>
                      <a:pt x="1359425" y="672095"/>
                    </a:cubicBezTo>
                    <a:cubicBezTo>
                      <a:pt x="1215925" y="677296"/>
                      <a:pt x="1043788" y="672174"/>
                      <a:pt x="807687" y="672095"/>
                    </a:cubicBezTo>
                    <a:cubicBezTo>
                      <a:pt x="571586" y="672016"/>
                      <a:pt x="366654" y="658703"/>
                      <a:pt x="112018" y="672095"/>
                    </a:cubicBezTo>
                    <a:cubicBezTo>
                      <a:pt x="47977" y="672914"/>
                      <a:pt x="-990" y="615552"/>
                      <a:pt x="0" y="560077"/>
                    </a:cubicBezTo>
                    <a:cubicBezTo>
                      <a:pt x="-2790" y="469444"/>
                      <a:pt x="8201" y="228803"/>
                      <a:pt x="0" y="112018"/>
                    </a:cubicBezTo>
                    <a:close/>
                  </a:path>
                  <a:path w="2622896" h="672095" stroke="0" extrusionOk="0">
                    <a:moveTo>
                      <a:pt x="0" y="112018"/>
                    </a:moveTo>
                    <a:cubicBezTo>
                      <a:pt x="-2488" y="44102"/>
                      <a:pt x="49287" y="-15094"/>
                      <a:pt x="112018" y="0"/>
                    </a:cubicBezTo>
                    <a:cubicBezTo>
                      <a:pt x="247267" y="1669"/>
                      <a:pt x="551179" y="31073"/>
                      <a:pt x="735722" y="0"/>
                    </a:cubicBezTo>
                    <a:cubicBezTo>
                      <a:pt x="920265" y="-31073"/>
                      <a:pt x="1066565" y="-11554"/>
                      <a:pt x="1287459" y="0"/>
                    </a:cubicBezTo>
                    <a:cubicBezTo>
                      <a:pt x="1508353" y="11554"/>
                      <a:pt x="1597186" y="13071"/>
                      <a:pt x="1815209" y="0"/>
                    </a:cubicBezTo>
                    <a:cubicBezTo>
                      <a:pt x="2033232" y="-13071"/>
                      <a:pt x="2184506" y="-2022"/>
                      <a:pt x="2510878" y="0"/>
                    </a:cubicBezTo>
                    <a:cubicBezTo>
                      <a:pt x="2576200" y="-5734"/>
                      <a:pt x="2617913" y="37679"/>
                      <a:pt x="2622896" y="112018"/>
                    </a:cubicBezTo>
                    <a:cubicBezTo>
                      <a:pt x="2624238" y="284331"/>
                      <a:pt x="2604226" y="384226"/>
                      <a:pt x="2622896" y="560077"/>
                    </a:cubicBezTo>
                    <a:cubicBezTo>
                      <a:pt x="2637777" y="617993"/>
                      <a:pt x="2574454" y="681228"/>
                      <a:pt x="2510878" y="672095"/>
                    </a:cubicBezTo>
                    <a:cubicBezTo>
                      <a:pt x="2340878" y="676257"/>
                      <a:pt x="2164996" y="681787"/>
                      <a:pt x="1887174" y="672095"/>
                    </a:cubicBezTo>
                    <a:cubicBezTo>
                      <a:pt x="1609352" y="662403"/>
                      <a:pt x="1514542" y="688259"/>
                      <a:pt x="1335437" y="672095"/>
                    </a:cubicBezTo>
                    <a:cubicBezTo>
                      <a:pt x="1156332" y="655931"/>
                      <a:pt x="914044" y="650381"/>
                      <a:pt x="711733" y="672095"/>
                    </a:cubicBezTo>
                    <a:cubicBezTo>
                      <a:pt x="509422" y="693809"/>
                      <a:pt x="409213" y="685473"/>
                      <a:pt x="112018" y="672095"/>
                    </a:cubicBezTo>
                    <a:cubicBezTo>
                      <a:pt x="49079" y="660224"/>
                      <a:pt x="-10398" y="624273"/>
                      <a:pt x="0" y="560077"/>
                    </a:cubicBezTo>
                    <a:cubicBezTo>
                      <a:pt x="15164" y="420477"/>
                      <a:pt x="-11255" y="308147"/>
                      <a:pt x="0" y="112018"/>
                    </a:cubicBezTo>
                    <a:close/>
                  </a:path>
                </a:pathLst>
              </a:custGeom>
              <a:solidFill>
                <a:srgbClr val="FFFF00"/>
              </a:solidFill>
              <a:ln w="28575">
                <a:solidFill>
                  <a:schemeClr val="tx1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1023741404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>
                  <a:ln>
                    <a:solidFill>
                      <a:srgbClr val="FF40FF"/>
                    </a:solidFill>
                  </a:ln>
                </a:endParaRPr>
              </a:p>
            </p:txBody>
          </p:sp>
          <p:sp>
            <p:nvSpPr>
              <p:cNvPr id="193" name="Rounded Rectangle 192">
                <a:extLst>
                  <a:ext uri="{FF2B5EF4-FFF2-40B4-BE49-F238E27FC236}">
                    <a16:creationId xmlns:a16="http://schemas.microsoft.com/office/drawing/2014/main" id="{19DF6124-D2F8-4805-A9D4-E9ACD3AAB4D8}"/>
                  </a:ext>
                </a:extLst>
              </p:cNvPr>
              <p:cNvSpPr/>
              <p:nvPr/>
            </p:nvSpPr>
            <p:spPr>
              <a:xfrm>
                <a:off x="6458328" y="4322473"/>
                <a:ext cx="2622896" cy="672095"/>
              </a:xfrm>
              <a:custGeom>
                <a:avLst/>
                <a:gdLst>
                  <a:gd name="csX0" fmla="*/ 0 w 2622896"/>
                  <a:gd name="csY0" fmla="*/ 112018 h 672095"/>
                  <a:gd name="csX1" fmla="*/ 112018 w 2622896"/>
                  <a:gd name="csY1" fmla="*/ 0 h 672095"/>
                  <a:gd name="csX2" fmla="*/ 639767 w 2622896"/>
                  <a:gd name="csY2" fmla="*/ 0 h 672095"/>
                  <a:gd name="csX3" fmla="*/ 1239482 w 2622896"/>
                  <a:gd name="csY3" fmla="*/ 0 h 672095"/>
                  <a:gd name="csX4" fmla="*/ 1767231 w 2622896"/>
                  <a:gd name="csY4" fmla="*/ 0 h 672095"/>
                  <a:gd name="csX5" fmla="*/ 2510878 w 2622896"/>
                  <a:gd name="csY5" fmla="*/ 0 h 672095"/>
                  <a:gd name="csX6" fmla="*/ 2622896 w 2622896"/>
                  <a:gd name="csY6" fmla="*/ 112018 h 672095"/>
                  <a:gd name="csX7" fmla="*/ 2622896 w 2622896"/>
                  <a:gd name="csY7" fmla="*/ 560077 h 672095"/>
                  <a:gd name="csX8" fmla="*/ 2510878 w 2622896"/>
                  <a:gd name="csY8" fmla="*/ 672095 h 672095"/>
                  <a:gd name="csX9" fmla="*/ 1935152 w 2622896"/>
                  <a:gd name="csY9" fmla="*/ 672095 h 672095"/>
                  <a:gd name="csX10" fmla="*/ 1359425 w 2622896"/>
                  <a:gd name="csY10" fmla="*/ 672095 h 672095"/>
                  <a:gd name="csX11" fmla="*/ 807687 w 2622896"/>
                  <a:gd name="csY11" fmla="*/ 672095 h 672095"/>
                  <a:gd name="csX12" fmla="*/ 112018 w 2622896"/>
                  <a:gd name="csY12" fmla="*/ 672095 h 672095"/>
                  <a:gd name="csX13" fmla="*/ 0 w 2622896"/>
                  <a:gd name="csY13" fmla="*/ 560077 h 672095"/>
                  <a:gd name="csX14" fmla="*/ 0 w 2622896"/>
                  <a:gd name="csY14" fmla="*/ 112018 h 6720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2622896" h="672095" fill="none" extrusionOk="0">
                    <a:moveTo>
                      <a:pt x="0" y="112018"/>
                    </a:moveTo>
                    <a:cubicBezTo>
                      <a:pt x="1542" y="50768"/>
                      <a:pt x="50362" y="-1601"/>
                      <a:pt x="112018" y="0"/>
                    </a:cubicBezTo>
                    <a:cubicBezTo>
                      <a:pt x="250346" y="16387"/>
                      <a:pt x="456062" y="24736"/>
                      <a:pt x="639767" y="0"/>
                    </a:cubicBezTo>
                    <a:cubicBezTo>
                      <a:pt x="823472" y="-24736"/>
                      <a:pt x="953589" y="12139"/>
                      <a:pt x="1239482" y="0"/>
                    </a:cubicBezTo>
                    <a:cubicBezTo>
                      <a:pt x="1525376" y="-12139"/>
                      <a:pt x="1525292" y="9597"/>
                      <a:pt x="1767231" y="0"/>
                    </a:cubicBezTo>
                    <a:cubicBezTo>
                      <a:pt x="2009170" y="-9597"/>
                      <a:pt x="2184451" y="10342"/>
                      <a:pt x="2510878" y="0"/>
                    </a:cubicBezTo>
                    <a:cubicBezTo>
                      <a:pt x="2565096" y="6496"/>
                      <a:pt x="2631385" y="46381"/>
                      <a:pt x="2622896" y="112018"/>
                    </a:cubicBezTo>
                    <a:cubicBezTo>
                      <a:pt x="2606365" y="207296"/>
                      <a:pt x="2612009" y="450537"/>
                      <a:pt x="2622896" y="560077"/>
                    </a:cubicBezTo>
                    <a:cubicBezTo>
                      <a:pt x="2624682" y="621661"/>
                      <a:pt x="2570842" y="671211"/>
                      <a:pt x="2510878" y="672095"/>
                    </a:cubicBezTo>
                    <a:cubicBezTo>
                      <a:pt x="2310202" y="677127"/>
                      <a:pt x="2123463" y="699974"/>
                      <a:pt x="1935152" y="672095"/>
                    </a:cubicBezTo>
                    <a:cubicBezTo>
                      <a:pt x="1746841" y="644216"/>
                      <a:pt x="1502925" y="666894"/>
                      <a:pt x="1359425" y="672095"/>
                    </a:cubicBezTo>
                    <a:cubicBezTo>
                      <a:pt x="1215925" y="677296"/>
                      <a:pt x="1043788" y="672174"/>
                      <a:pt x="807687" y="672095"/>
                    </a:cubicBezTo>
                    <a:cubicBezTo>
                      <a:pt x="571586" y="672016"/>
                      <a:pt x="366654" y="658703"/>
                      <a:pt x="112018" y="672095"/>
                    </a:cubicBezTo>
                    <a:cubicBezTo>
                      <a:pt x="47977" y="672914"/>
                      <a:pt x="-990" y="615552"/>
                      <a:pt x="0" y="560077"/>
                    </a:cubicBezTo>
                    <a:cubicBezTo>
                      <a:pt x="-2790" y="469444"/>
                      <a:pt x="8201" y="228803"/>
                      <a:pt x="0" y="112018"/>
                    </a:cubicBezTo>
                    <a:close/>
                  </a:path>
                  <a:path w="2622896" h="672095" stroke="0" extrusionOk="0">
                    <a:moveTo>
                      <a:pt x="0" y="112018"/>
                    </a:moveTo>
                    <a:cubicBezTo>
                      <a:pt x="-2488" y="44102"/>
                      <a:pt x="49287" y="-15094"/>
                      <a:pt x="112018" y="0"/>
                    </a:cubicBezTo>
                    <a:cubicBezTo>
                      <a:pt x="247267" y="1669"/>
                      <a:pt x="551179" y="31073"/>
                      <a:pt x="735722" y="0"/>
                    </a:cubicBezTo>
                    <a:cubicBezTo>
                      <a:pt x="920265" y="-31073"/>
                      <a:pt x="1066565" y="-11554"/>
                      <a:pt x="1287459" y="0"/>
                    </a:cubicBezTo>
                    <a:cubicBezTo>
                      <a:pt x="1508353" y="11554"/>
                      <a:pt x="1597186" y="13071"/>
                      <a:pt x="1815209" y="0"/>
                    </a:cubicBezTo>
                    <a:cubicBezTo>
                      <a:pt x="2033232" y="-13071"/>
                      <a:pt x="2184506" y="-2022"/>
                      <a:pt x="2510878" y="0"/>
                    </a:cubicBezTo>
                    <a:cubicBezTo>
                      <a:pt x="2576200" y="-5734"/>
                      <a:pt x="2617913" y="37679"/>
                      <a:pt x="2622896" y="112018"/>
                    </a:cubicBezTo>
                    <a:cubicBezTo>
                      <a:pt x="2624238" y="284331"/>
                      <a:pt x="2604226" y="384226"/>
                      <a:pt x="2622896" y="560077"/>
                    </a:cubicBezTo>
                    <a:cubicBezTo>
                      <a:pt x="2637777" y="617993"/>
                      <a:pt x="2574454" y="681228"/>
                      <a:pt x="2510878" y="672095"/>
                    </a:cubicBezTo>
                    <a:cubicBezTo>
                      <a:pt x="2340878" y="676257"/>
                      <a:pt x="2164996" y="681787"/>
                      <a:pt x="1887174" y="672095"/>
                    </a:cubicBezTo>
                    <a:cubicBezTo>
                      <a:pt x="1609352" y="662403"/>
                      <a:pt x="1514542" y="688259"/>
                      <a:pt x="1335437" y="672095"/>
                    </a:cubicBezTo>
                    <a:cubicBezTo>
                      <a:pt x="1156332" y="655931"/>
                      <a:pt x="914044" y="650381"/>
                      <a:pt x="711733" y="672095"/>
                    </a:cubicBezTo>
                    <a:cubicBezTo>
                      <a:pt x="509422" y="693809"/>
                      <a:pt x="409213" y="685473"/>
                      <a:pt x="112018" y="672095"/>
                    </a:cubicBezTo>
                    <a:cubicBezTo>
                      <a:pt x="49079" y="660224"/>
                      <a:pt x="-10398" y="624273"/>
                      <a:pt x="0" y="560077"/>
                    </a:cubicBezTo>
                    <a:cubicBezTo>
                      <a:pt x="15164" y="420477"/>
                      <a:pt x="-11255" y="308147"/>
                      <a:pt x="0" y="112018"/>
                    </a:cubicBezTo>
                    <a:close/>
                  </a:path>
                </a:pathLst>
              </a:custGeom>
              <a:solidFill>
                <a:srgbClr val="FFFF00"/>
              </a:solidFill>
              <a:ln w="28575">
                <a:solidFill>
                  <a:schemeClr val="tx1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1023741404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>
                  <a:ln>
                    <a:solidFill>
                      <a:srgbClr val="FF40FF"/>
                    </a:solidFill>
                  </a:ln>
                </a:endParaRPr>
              </a:p>
            </p:txBody>
          </p:sp>
          <p:sp>
            <p:nvSpPr>
              <p:cNvPr id="195" name="Rounded Rectangle 194">
                <a:extLst>
                  <a:ext uri="{FF2B5EF4-FFF2-40B4-BE49-F238E27FC236}">
                    <a16:creationId xmlns:a16="http://schemas.microsoft.com/office/drawing/2014/main" id="{42B55968-4FFE-4CFE-E65A-DB79DAFC192B}"/>
                  </a:ext>
                </a:extLst>
              </p:cNvPr>
              <p:cNvSpPr/>
              <p:nvPr/>
            </p:nvSpPr>
            <p:spPr>
              <a:xfrm>
                <a:off x="6438902" y="5610950"/>
                <a:ext cx="2622896" cy="672095"/>
              </a:xfrm>
              <a:custGeom>
                <a:avLst/>
                <a:gdLst>
                  <a:gd name="csX0" fmla="*/ 0 w 2622896"/>
                  <a:gd name="csY0" fmla="*/ 112018 h 672095"/>
                  <a:gd name="csX1" fmla="*/ 112018 w 2622896"/>
                  <a:gd name="csY1" fmla="*/ 0 h 672095"/>
                  <a:gd name="csX2" fmla="*/ 639767 w 2622896"/>
                  <a:gd name="csY2" fmla="*/ 0 h 672095"/>
                  <a:gd name="csX3" fmla="*/ 1239482 w 2622896"/>
                  <a:gd name="csY3" fmla="*/ 0 h 672095"/>
                  <a:gd name="csX4" fmla="*/ 1767231 w 2622896"/>
                  <a:gd name="csY4" fmla="*/ 0 h 672095"/>
                  <a:gd name="csX5" fmla="*/ 2510878 w 2622896"/>
                  <a:gd name="csY5" fmla="*/ 0 h 672095"/>
                  <a:gd name="csX6" fmla="*/ 2622896 w 2622896"/>
                  <a:gd name="csY6" fmla="*/ 112018 h 672095"/>
                  <a:gd name="csX7" fmla="*/ 2622896 w 2622896"/>
                  <a:gd name="csY7" fmla="*/ 560077 h 672095"/>
                  <a:gd name="csX8" fmla="*/ 2510878 w 2622896"/>
                  <a:gd name="csY8" fmla="*/ 672095 h 672095"/>
                  <a:gd name="csX9" fmla="*/ 1935152 w 2622896"/>
                  <a:gd name="csY9" fmla="*/ 672095 h 672095"/>
                  <a:gd name="csX10" fmla="*/ 1359425 w 2622896"/>
                  <a:gd name="csY10" fmla="*/ 672095 h 672095"/>
                  <a:gd name="csX11" fmla="*/ 807687 w 2622896"/>
                  <a:gd name="csY11" fmla="*/ 672095 h 672095"/>
                  <a:gd name="csX12" fmla="*/ 112018 w 2622896"/>
                  <a:gd name="csY12" fmla="*/ 672095 h 672095"/>
                  <a:gd name="csX13" fmla="*/ 0 w 2622896"/>
                  <a:gd name="csY13" fmla="*/ 560077 h 672095"/>
                  <a:gd name="csX14" fmla="*/ 0 w 2622896"/>
                  <a:gd name="csY14" fmla="*/ 112018 h 6720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2622896" h="672095" fill="none" extrusionOk="0">
                    <a:moveTo>
                      <a:pt x="0" y="112018"/>
                    </a:moveTo>
                    <a:cubicBezTo>
                      <a:pt x="1542" y="50768"/>
                      <a:pt x="50362" y="-1601"/>
                      <a:pt x="112018" y="0"/>
                    </a:cubicBezTo>
                    <a:cubicBezTo>
                      <a:pt x="250346" y="16387"/>
                      <a:pt x="456062" y="24736"/>
                      <a:pt x="639767" y="0"/>
                    </a:cubicBezTo>
                    <a:cubicBezTo>
                      <a:pt x="823472" y="-24736"/>
                      <a:pt x="953589" y="12139"/>
                      <a:pt x="1239482" y="0"/>
                    </a:cubicBezTo>
                    <a:cubicBezTo>
                      <a:pt x="1525376" y="-12139"/>
                      <a:pt x="1525292" y="9597"/>
                      <a:pt x="1767231" y="0"/>
                    </a:cubicBezTo>
                    <a:cubicBezTo>
                      <a:pt x="2009170" y="-9597"/>
                      <a:pt x="2184451" y="10342"/>
                      <a:pt x="2510878" y="0"/>
                    </a:cubicBezTo>
                    <a:cubicBezTo>
                      <a:pt x="2565096" y="6496"/>
                      <a:pt x="2631385" y="46381"/>
                      <a:pt x="2622896" y="112018"/>
                    </a:cubicBezTo>
                    <a:cubicBezTo>
                      <a:pt x="2606365" y="207296"/>
                      <a:pt x="2612009" y="450537"/>
                      <a:pt x="2622896" y="560077"/>
                    </a:cubicBezTo>
                    <a:cubicBezTo>
                      <a:pt x="2624682" y="621661"/>
                      <a:pt x="2570842" y="671211"/>
                      <a:pt x="2510878" y="672095"/>
                    </a:cubicBezTo>
                    <a:cubicBezTo>
                      <a:pt x="2310202" y="677127"/>
                      <a:pt x="2123463" y="699974"/>
                      <a:pt x="1935152" y="672095"/>
                    </a:cubicBezTo>
                    <a:cubicBezTo>
                      <a:pt x="1746841" y="644216"/>
                      <a:pt x="1502925" y="666894"/>
                      <a:pt x="1359425" y="672095"/>
                    </a:cubicBezTo>
                    <a:cubicBezTo>
                      <a:pt x="1215925" y="677296"/>
                      <a:pt x="1043788" y="672174"/>
                      <a:pt x="807687" y="672095"/>
                    </a:cubicBezTo>
                    <a:cubicBezTo>
                      <a:pt x="571586" y="672016"/>
                      <a:pt x="366654" y="658703"/>
                      <a:pt x="112018" y="672095"/>
                    </a:cubicBezTo>
                    <a:cubicBezTo>
                      <a:pt x="47977" y="672914"/>
                      <a:pt x="-990" y="615552"/>
                      <a:pt x="0" y="560077"/>
                    </a:cubicBezTo>
                    <a:cubicBezTo>
                      <a:pt x="-2790" y="469444"/>
                      <a:pt x="8201" y="228803"/>
                      <a:pt x="0" y="112018"/>
                    </a:cubicBezTo>
                    <a:close/>
                  </a:path>
                  <a:path w="2622896" h="672095" stroke="0" extrusionOk="0">
                    <a:moveTo>
                      <a:pt x="0" y="112018"/>
                    </a:moveTo>
                    <a:cubicBezTo>
                      <a:pt x="-2488" y="44102"/>
                      <a:pt x="49287" y="-15094"/>
                      <a:pt x="112018" y="0"/>
                    </a:cubicBezTo>
                    <a:cubicBezTo>
                      <a:pt x="247267" y="1669"/>
                      <a:pt x="551179" y="31073"/>
                      <a:pt x="735722" y="0"/>
                    </a:cubicBezTo>
                    <a:cubicBezTo>
                      <a:pt x="920265" y="-31073"/>
                      <a:pt x="1066565" y="-11554"/>
                      <a:pt x="1287459" y="0"/>
                    </a:cubicBezTo>
                    <a:cubicBezTo>
                      <a:pt x="1508353" y="11554"/>
                      <a:pt x="1597186" y="13071"/>
                      <a:pt x="1815209" y="0"/>
                    </a:cubicBezTo>
                    <a:cubicBezTo>
                      <a:pt x="2033232" y="-13071"/>
                      <a:pt x="2184506" y="-2022"/>
                      <a:pt x="2510878" y="0"/>
                    </a:cubicBezTo>
                    <a:cubicBezTo>
                      <a:pt x="2576200" y="-5734"/>
                      <a:pt x="2617913" y="37679"/>
                      <a:pt x="2622896" y="112018"/>
                    </a:cubicBezTo>
                    <a:cubicBezTo>
                      <a:pt x="2624238" y="284331"/>
                      <a:pt x="2604226" y="384226"/>
                      <a:pt x="2622896" y="560077"/>
                    </a:cubicBezTo>
                    <a:cubicBezTo>
                      <a:pt x="2637777" y="617993"/>
                      <a:pt x="2574454" y="681228"/>
                      <a:pt x="2510878" y="672095"/>
                    </a:cubicBezTo>
                    <a:cubicBezTo>
                      <a:pt x="2340878" y="676257"/>
                      <a:pt x="2164996" y="681787"/>
                      <a:pt x="1887174" y="672095"/>
                    </a:cubicBezTo>
                    <a:cubicBezTo>
                      <a:pt x="1609352" y="662403"/>
                      <a:pt x="1514542" y="688259"/>
                      <a:pt x="1335437" y="672095"/>
                    </a:cubicBezTo>
                    <a:cubicBezTo>
                      <a:pt x="1156332" y="655931"/>
                      <a:pt x="914044" y="650381"/>
                      <a:pt x="711733" y="672095"/>
                    </a:cubicBezTo>
                    <a:cubicBezTo>
                      <a:pt x="509422" y="693809"/>
                      <a:pt x="409213" y="685473"/>
                      <a:pt x="112018" y="672095"/>
                    </a:cubicBezTo>
                    <a:cubicBezTo>
                      <a:pt x="49079" y="660224"/>
                      <a:pt x="-10398" y="624273"/>
                      <a:pt x="0" y="560077"/>
                    </a:cubicBezTo>
                    <a:cubicBezTo>
                      <a:pt x="15164" y="420477"/>
                      <a:pt x="-11255" y="308147"/>
                      <a:pt x="0" y="112018"/>
                    </a:cubicBezTo>
                    <a:close/>
                  </a:path>
                </a:pathLst>
              </a:custGeom>
              <a:solidFill>
                <a:srgbClr val="FFFF00"/>
              </a:solidFill>
              <a:ln w="28575">
                <a:solidFill>
                  <a:schemeClr val="tx1"/>
                </a:solidFill>
                <a:prstDash val="solid"/>
                <a:extLst>
                  <a:ext uri="{C807C97D-BFC1-408E-A445-0C87EB9F89A2}">
                    <ask:lineSketchStyleProps xmlns:ask="http://schemas.microsoft.com/office/drawing/2018/sketchyshapes" sd="1023741404">
                      <a:prstGeom prst="round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FR">
                  <a:ln>
                    <a:solidFill>
                      <a:srgbClr val="FF40FF"/>
                    </a:solidFill>
                  </a:ln>
                </a:endParaRPr>
              </a:p>
            </p:txBody>
          </p:sp>
          <p:cxnSp>
            <p:nvCxnSpPr>
              <p:cNvPr id="197" name="Straight Arrow Connector 196">
                <a:extLst>
                  <a:ext uri="{FF2B5EF4-FFF2-40B4-BE49-F238E27FC236}">
                    <a16:creationId xmlns:a16="http://schemas.microsoft.com/office/drawing/2014/main" id="{B8077927-34D5-8220-4F47-B3A3E20F53C1}"/>
                  </a:ext>
                </a:extLst>
              </p:cNvPr>
              <p:cNvCxnSpPr/>
              <p:nvPr/>
            </p:nvCxnSpPr>
            <p:spPr>
              <a:xfrm>
                <a:off x="7701317" y="5320000"/>
                <a:ext cx="1018130" cy="0"/>
              </a:xfrm>
              <a:prstGeom prst="straightConnector1">
                <a:avLst/>
              </a:prstGeom>
              <a:ln w="57150">
                <a:solidFill>
                  <a:srgbClr val="0432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A3A584AD-E85E-16E6-54E1-6605C38FCDDB}"/>
                </a:ext>
              </a:extLst>
            </p:cNvPr>
            <p:cNvSpPr txBox="1"/>
            <p:nvPr/>
          </p:nvSpPr>
          <p:spPr>
            <a:xfrm>
              <a:off x="3058631" y="3388340"/>
              <a:ext cx="1683281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FR" sz="2400" b="1" dirty="0"/>
                <a:t>Mécanique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AFCF37A-31DB-AC4E-3A55-DE9E15EEEBB9}"/>
              </a:ext>
            </a:extLst>
          </p:cNvPr>
          <p:cNvGrpSpPr/>
          <p:nvPr/>
        </p:nvGrpSpPr>
        <p:grpSpPr>
          <a:xfrm>
            <a:off x="327381" y="1332715"/>
            <a:ext cx="2709052" cy="2361471"/>
            <a:chOff x="1206152" y="1332715"/>
            <a:chExt cx="2709052" cy="2361471"/>
          </a:xfrm>
        </p:grpSpPr>
        <p:sp>
          <p:nvSpPr>
            <p:cNvPr id="240" name="Rounded Rectangle 239">
              <a:extLst>
                <a:ext uri="{FF2B5EF4-FFF2-40B4-BE49-F238E27FC236}">
                  <a16:creationId xmlns:a16="http://schemas.microsoft.com/office/drawing/2014/main" id="{54D09854-A4EF-A7F1-94EB-B07630641C29}"/>
                </a:ext>
              </a:extLst>
            </p:cNvPr>
            <p:cNvSpPr/>
            <p:nvPr/>
          </p:nvSpPr>
          <p:spPr>
            <a:xfrm>
              <a:off x="1206152" y="1517104"/>
              <a:ext cx="1344983" cy="819263"/>
            </a:xfrm>
            <a:custGeom>
              <a:avLst/>
              <a:gdLst>
                <a:gd name="csX0" fmla="*/ 0 w 1344983"/>
                <a:gd name="csY0" fmla="*/ 136547 h 819263"/>
                <a:gd name="csX1" fmla="*/ 136547 w 1344983"/>
                <a:gd name="csY1" fmla="*/ 0 h 819263"/>
                <a:gd name="csX2" fmla="*/ 640335 w 1344983"/>
                <a:gd name="csY2" fmla="*/ 0 h 819263"/>
                <a:gd name="csX3" fmla="*/ 1208436 w 1344983"/>
                <a:gd name="csY3" fmla="*/ 0 h 819263"/>
                <a:gd name="csX4" fmla="*/ 1344983 w 1344983"/>
                <a:gd name="csY4" fmla="*/ 136547 h 819263"/>
                <a:gd name="csX5" fmla="*/ 1344983 w 1344983"/>
                <a:gd name="csY5" fmla="*/ 682716 h 819263"/>
                <a:gd name="csX6" fmla="*/ 1208436 w 1344983"/>
                <a:gd name="csY6" fmla="*/ 819263 h 819263"/>
                <a:gd name="csX7" fmla="*/ 693929 w 1344983"/>
                <a:gd name="csY7" fmla="*/ 819263 h 819263"/>
                <a:gd name="csX8" fmla="*/ 136547 w 1344983"/>
                <a:gd name="csY8" fmla="*/ 819263 h 819263"/>
                <a:gd name="csX9" fmla="*/ 0 w 1344983"/>
                <a:gd name="csY9" fmla="*/ 682716 h 819263"/>
                <a:gd name="csX10" fmla="*/ 0 w 1344983"/>
                <a:gd name="csY10" fmla="*/ 136547 h 819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44983" h="819263" fill="none" extrusionOk="0">
                  <a:moveTo>
                    <a:pt x="0" y="136547"/>
                  </a:moveTo>
                  <a:cubicBezTo>
                    <a:pt x="-5635" y="57172"/>
                    <a:pt x="61093" y="-6756"/>
                    <a:pt x="136547" y="0"/>
                  </a:cubicBezTo>
                  <a:cubicBezTo>
                    <a:pt x="375334" y="-31106"/>
                    <a:pt x="497398" y="47010"/>
                    <a:pt x="640335" y="0"/>
                  </a:cubicBezTo>
                  <a:cubicBezTo>
                    <a:pt x="783272" y="-47010"/>
                    <a:pt x="1019903" y="50285"/>
                    <a:pt x="1208436" y="0"/>
                  </a:cubicBezTo>
                  <a:cubicBezTo>
                    <a:pt x="1289333" y="2190"/>
                    <a:pt x="1345239" y="59187"/>
                    <a:pt x="1344983" y="136547"/>
                  </a:cubicBezTo>
                  <a:cubicBezTo>
                    <a:pt x="1348736" y="334362"/>
                    <a:pt x="1291314" y="534186"/>
                    <a:pt x="1344983" y="682716"/>
                  </a:cubicBezTo>
                  <a:cubicBezTo>
                    <a:pt x="1335880" y="765732"/>
                    <a:pt x="1292101" y="823109"/>
                    <a:pt x="1208436" y="819263"/>
                  </a:cubicBezTo>
                  <a:cubicBezTo>
                    <a:pt x="1102303" y="860090"/>
                    <a:pt x="857127" y="818903"/>
                    <a:pt x="693929" y="819263"/>
                  </a:cubicBezTo>
                  <a:cubicBezTo>
                    <a:pt x="530731" y="819623"/>
                    <a:pt x="335036" y="800699"/>
                    <a:pt x="136547" y="819263"/>
                  </a:cubicBezTo>
                  <a:cubicBezTo>
                    <a:pt x="56740" y="816488"/>
                    <a:pt x="3536" y="763620"/>
                    <a:pt x="0" y="682716"/>
                  </a:cubicBezTo>
                  <a:cubicBezTo>
                    <a:pt x="-43774" y="540601"/>
                    <a:pt x="6195" y="384774"/>
                    <a:pt x="0" y="136547"/>
                  </a:cubicBezTo>
                  <a:close/>
                </a:path>
                <a:path w="1344983" h="819263" stroke="0" extrusionOk="0">
                  <a:moveTo>
                    <a:pt x="0" y="136547"/>
                  </a:moveTo>
                  <a:cubicBezTo>
                    <a:pt x="-7748" y="42294"/>
                    <a:pt x="60357" y="-13568"/>
                    <a:pt x="136547" y="0"/>
                  </a:cubicBezTo>
                  <a:cubicBezTo>
                    <a:pt x="359825" y="-50598"/>
                    <a:pt x="472220" y="14931"/>
                    <a:pt x="683210" y="0"/>
                  </a:cubicBezTo>
                  <a:cubicBezTo>
                    <a:pt x="894200" y="-14931"/>
                    <a:pt x="1071839" y="43429"/>
                    <a:pt x="1208436" y="0"/>
                  </a:cubicBezTo>
                  <a:cubicBezTo>
                    <a:pt x="1283905" y="-6398"/>
                    <a:pt x="1354975" y="63808"/>
                    <a:pt x="1344983" y="136547"/>
                  </a:cubicBezTo>
                  <a:cubicBezTo>
                    <a:pt x="1348182" y="320430"/>
                    <a:pt x="1301440" y="489929"/>
                    <a:pt x="1344983" y="682716"/>
                  </a:cubicBezTo>
                  <a:cubicBezTo>
                    <a:pt x="1338152" y="762613"/>
                    <a:pt x="1281544" y="813757"/>
                    <a:pt x="1208436" y="819263"/>
                  </a:cubicBezTo>
                  <a:cubicBezTo>
                    <a:pt x="1016386" y="852259"/>
                    <a:pt x="888410" y="807909"/>
                    <a:pt x="683210" y="819263"/>
                  </a:cubicBezTo>
                  <a:cubicBezTo>
                    <a:pt x="478010" y="830617"/>
                    <a:pt x="335669" y="768313"/>
                    <a:pt x="136547" y="819263"/>
                  </a:cubicBezTo>
                  <a:cubicBezTo>
                    <a:pt x="55148" y="821890"/>
                    <a:pt x="-3876" y="767156"/>
                    <a:pt x="0" y="682716"/>
                  </a:cubicBezTo>
                  <a:cubicBezTo>
                    <a:pt x="-62953" y="474418"/>
                    <a:pt x="49932" y="379579"/>
                    <a:pt x="0" y="136547"/>
                  </a:cubicBezTo>
                  <a:close/>
                </a:path>
              </a:pathLst>
            </a:custGeom>
            <a:solidFill>
              <a:srgbClr val="FF40FF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23741404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>
                <a:ln>
                  <a:solidFill>
                    <a:srgbClr val="FF40FF"/>
                  </a:solidFill>
                </a:ln>
              </a:endParaRPr>
            </a:p>
          </p:txBody>
        </p:sp>
        <p:sp>
          <p:nvSpPr>
            <p:cNvPr id="241" name="Rounded Rectangle 240">
              <a:extLst>
                <a:ext uri="{FF2B5EF4-FFF2-40B4-BE49-F238E27FC236}">
                  <a16:creationId xmlns:a16="http://schemas.microsoft.com/office/drawing/2014/main" id="{8D4D85DD-4172-DC88-5311-46B358E9512E}"/>
                </a:ext>
              </a:extLst>
            </p:cNvPr>
            <p:cNvSpPr/>
            <p:nvPr/>
          </p:nvSpPr>
          <p:spPr>
            <a:xfrm>
              <a:off x="2570221" y="1518816"/>
              <a:ext cx="1344983" cy="819263"/>
            </a:xfrm>
            <a:custGeom>
              <a:avLst/>
              <a:gdLst>
                <a:gd name="csX0" fmla="*/ 0 w 1344983"/>
                <a:gd name="csY0" fmla="*/ 136547 h 819263"/>
                <a:gd name="csX1" fmla="*/ 136547 w 1344983"/>
                <a:gd name="csY1" fmla="*/ 0 h 819263"/>
                <a:gd name="csX2" fmla="*/ 640335 w 1344983"/>
                <a:gd name="csY2" fmla="*/ 0 h 819263"/>
                <a:gd name="csX3" fmla="*/ 1208436 w 1344983"/>
                <a:gd name="csY3" fmla="*/ 0 h 819263"/>
                <a:gd name="csX4" fmla="*/ 1344983 w 1344983"/>
                <a:gd name="csY4" fmla="*/ 136547 h 819263"/>
                <a:gd name="csX5" fmla="*/ 1344983 w 1344983"/>
                <a:gd name="csY5" fmla="*/ 682716 h 819263"/>
                <a:gd name="csX6" fmla="*/ 1208436 w 1344983"/>
                <a:gd name="csY6" fmla="*/ 819263 h 819263"/>
                <a:gd name="csX7" fmla="*/ 693929 w 1344983"/>
                <a:gd name="csY7" fmla="*/ 819263 h 819263"/>
                <a:gd name="csX8" fmla="*/ 136547 w 1344983"/>
                <a:gd name="csY8" fmla="*/ 819263 h 819263"/>
                <a:gd name="csX9" fmla="*/ 0 w 1344983"/>
                <a:gd name="csY9" fmla="*/ 682716 h 819263"/>
                <a:gd name="csX10" fmla="*/ 0 w 1344983"/>
                <a:gd name="csY10" fmla="*/ 136547 h 819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44983" h="819263" fill="none" extrusionOk="0">
                  <a:moveTo>
                    <a:pt x="0" y="136547"/>
                  </a:moveTo>
                  <a:cubicBezTo>
                    <a:pt x="-5635" y="57172"/>
                    <a:pt x="61093" y="-6756"/>
                    <a:pt x="136547" y="0"/>
                  </a:cubicBezTo>
                  <a:cubicBezTo>
                    <a:pt x="375334" y="-31106"/>
                    <a:pt x="497398" y="47010"/>
                    <a:pt x="640335" y="0"/>
                  </a:cubicBezTo>
                  <a:cubicBezTo>
                    <a:pt x="783272" y="-47010"/>
                    <a:pt x="1019903" y="50285"/>
                    <a:pt x="1208436" y="0"/>
                  </a:cubicBezTo>
                  <a:cubicBezTo>
                    <a:pt x="1289333" y="2190"/>
                    <a:pt x="1345239" y="59187"/>
                    <a:pt x="1344983" y="136547"/>
                  </a:cubicBezTo>
                  <a:cubicBezTo>
                    <a:pt x="1348736" y="334362"/>
                    <a:pt x="1291314" y="534186"/>
                    <a:pt x="1344983" y="682716"/>
                  </a:cubicBezTo>
                  <a:cubicBezTo>
                    <a:pt x="1335880" y="765732"/>
                    <a:pt x="1292101" y="823109"/>
                    <a:pt x="1208436" y="819263"/>
                  </a:cubicBezTo>
                  <a:cubicBezTo>
                    <a:pt x="1102303" y="860090"/>
                    <a:pt x="857127" y="818903"/>
                    <a:pt x="693929" y="819263"/>
                  </a:cubicBezTo>
                  <a:cubicBezTo>
                    <a:pt x="530731" y="819623"/>
                    <a:pt x="335036" y="800699"/>
                    <a:pt x="136547" y="819263"/>
                  </a:cubicBezTo>
                  <a:cubicBezTo>
                    <a:pt x="56740" y="816488"/>
                    <a:pt x="3536" y="763620"/>
                    <a:pt x="0" y="682716"/>
                  </a:cubicBezTo>
                  <a:cubicBezTo>
                    <a:pt x="-43774" y="540601"/>
                    <a:pt x="6195" y="384774"/>
                    <a:pt x="0" y="136547"/>
                  </a:cubicBezTo>
                  <a:close/>
                </a:path>
                <a:path w="1344983" h="819263" stroke="0" extrusionOk="0">
                  <a:moveTo>
                    <a:pt x="0" y="136547"/>
                  </a:moveTo>
                  <a:cubicBezTo>
                    <a:pt x="-7748" y="42294"/>
                    <a:pt x="60357" y="-13568"/>
                    <a:pt x="136547" y="0"/>
                  </a:cubicBezTo>
                  <a:cubicBezTo>
                    <a:pt x="359825" y="-50598"/>
                    <a:pt x="472220" y="14931"/>
                    <a:pt x="683210" y="0"/>
                  </a:cubicBezTo>
                  <a:cubicBezTo>
                    <a:pt x="894200" y="-14931"/>
                    <a:pt x="1071839" y="43429"/>
                    <a:pt x="1208436" y="0"/>
                  </a:cubicBezTo>
                  <a:cubicBezTo>
                    <a:pt x="1283905" y="-6398"/>
                    <a:pt x="1354975" y="63808"/>
                    <a:pt x="1344983" y="136547"/>
                  </a:cubicBezTo>
                  <a:cubicBezTo>
                    <a:pt x="1348182" y="320430"/>
                    <a:pt x="1301440" y="489929"/>
                    <a:pt x="1344983" y="682716"/>
                  </a:cubicBezTo>
                  <a:cubicBezTo>
                    <a:pt x="1338152" y="762613"/>
                    <a:pt x="1281544" y="813757"/>
                    <a:pt x="1208436" y="819263"/>
                  </a:cubicBezTo>
                  <a:cubicBezTo>
                    <a:pt x="1016386" y="852259"/>
                    <a:pt x="888410" y="807909"/>
                    <a:pt x="683210" y="819263"/>
                  </a:cubicBezTo>
                  <a:cubicBezTo>
                    <a:pt x="478010" y="830617"/>
                    <a:pt x="335669" y="768313"/>
                    <a:pt x="136547" y="819263"/>
                  </a:cubicBezTo>
                  <a:cubicBezTo>
                    <a:pt x="55148" y="821890"/>
                    <a:pt x="-3876" y="767156"/>
                    <a:pt x="0" y="682716"/>
                  </a:cubicBezTo>
                  <a:cubicBezTo>
                    <a:pt x="-62953" y="474418"/>
                    <a:pt x="49932" y="379579"/>
                    <a:pt x="0" y="136547"/>
                  </a:cubicBezTo>
                  <a:close/>
                </a:path>
              </a:pathLst>
            </a:custGeom>
            <a:solidFill>
              <a:srgbClr val="FF40FF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23741404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>
                <a:ln>
                  <a:solidFill>
                    <a:srgbClr val="FF40FF"/>
                  </a:solidFill>
                </a:ln>
              </a:endParaRPr>
            </a:p>
          </p:txBody>
        </p:sp>
        <p:sp>
          <p:nvSpPr>
            <p:cNvPr id="245" name="Rounded Rectangle 244">
              <a:extLst>
                <a:ext uri="{FF2B5EF4-FFF2-40B4-BE49-F238E27FC236}">
                  <a16:creationId xmlns:a16="http://schemas.microsoft.com/office/drawing/2014/main" id="{0BA733E4-747D-4F81-A567-68F86058284A}"/>
                </a:ext>
              </a:extLst>
            </p:cNvPr>
            <p:cNvSpPr/>
            <p:nvPr/>
          </p:nvSpPr>
          <p:spPr>
            <a:xfrm>
              <a:off x="1206152" y="2873211"/>
              <a:ext cx="1344983" cy="819263"/>
            </a:xfrm>
            <a:custGeom>
              <a:avLst/>
              <a:gdLst>
                <a:gd name="csX0" fmla="*/ 0 w 1344983"/>
                <a:gd name="csY0" fmla="*/ 136547 h 819263"/>
                <a:gd name="csX1" fmla="*/ 136547 w 1344983"/>
                <a:gd name="csY1" fmla="*/ 0 h 819263"/>
                <a:gd name="csX2" fmla="*/ 640335 w 1344983"/>
                <a:gd name="csY2" fmla="*/ 0 h 819263"/>
                <a:gd name="csX3" fmla="*/ 1208436 w 1344983"/>
                <a:gd name="csY3" fmla="*/ 0 h 819263"/>
                <a:gd name="csX4" fmla="*/ 1344983 w 1344983"/>
                <a:gd name="csY4" fmla="*/ 136547 h 819263"/>
                <a:gd name="csX5" fmla="*/ 1344983 w 1344983"/>
                <a:gd name="csY5" fmla="*/ 682716 h 819263"/>
                <a:gd name="csX6" fmla="*/ 1208436 w 1344983"/>
                <a:gd name="csY6" fmla="*/ 819263 h 819263"/>
                <a:gd name="csX7" fmla="*/ 693929 w 1344983"/>
                <a:gd name="csY7" fmla="*/ 819263 h 819263"/>
                <a:gd name="csX8" fmla="*/ 136547 w 1344983"/>
                <a:gd name="csY8" fmla="*/ 819263 h 819263"/>
                <a:gd name="csX9" fmla="*/ 0 w 1344983"/>
                <a:gd name="csY9" fmla="*/ 682716 h 819263"/>
                <a:gd name="csX10" fmla="*/ 0 w 1344983"/>
                <a:gd name="csY10" fmla="*/ 136547 h 819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44983" h="819263" fill="none" extrusionOk="0">
                  <a:moveTo>
                    <a:pt x="0" y="136547"/>
                  </a:moveTo>
                  <a:cubicBezTo>
                    <a:pt x="-5635" y="57172"/>
                    <a:pt x="61093" y="-6756"/>
                    <a:pt x="136547" y="0"/>
                  </a:cubicBezTo>
                  <a:cubicBezTo>
                    <a:pt x="375334" y="-31106"/>
                    <a:pt x="497398" y="47010"/>
                    <a:pt x="640335" y="0"/>
                  </a:cubicBezTo>
                  <a:cubicBezTo>
                    <a:pt x="783272" y="-47010"/>
                    <a:pt x="1019903" y="50285"/>
                    <a:pt x="1208436" y="0"/>
                  </a:cubicBezTo>
                  <a:cubicBezTo>
                    <a:pt x="1289333" y="2190"/>
                    <a:pt x="1345239" y="59187"/>
                    <a:pt x="1344983" y="136547"/>
                  </a:cubicBezTo>
                  <a:cubicBezTo>
                    <a:pt x="1348736" y="334362"/>
                    <a:pt x="1291314" y="534186"/>
                    <a:pt x="1344983" y="682716"/>
                  </a:cubicBezTo>
                  <a:cubicBezTo>
                    <a:pt x="1335880" y="765732"/>
                    <a:pt x="1292101" y="823109"/>
                    <a:pt x="1208436" y="819263"/>
                  </a:cubicBezTo>
                  <a:cubicBezTo>
                    <a:pt x="1102303" y="860090"/>
                    <a:pt x="857127" y="818903"/>
                    <a:pt x="693929" y="819263"/>
                  </a:cubicBezTo>
                  <a:cubicBezTo>
                    <a:pt x="530731" y="819623"/>
                    <a:pt x="335036" y="800699"/>
                    <a:pt x="136547" y="819263"/>
                  </a:cubicBezTo>
                  <a:cubicBezTo>
                    <a:pt x="56740" y="816488"/>
                    <a:pt x="3536" y="763620"/>
                    <a:pt x="0" y="682716"/>
                  </a:cubicBezTo>
                  <a:cubicBezTo>
                    <a:pt x="-43774" y="540601"/>
                    <a:pt x="6195" y="384774"/>
                    <a:pt x="0" y="136547"/>
                  </a:cubicBezTo>
                  <a:close/>
                </a:path>
                <a:path w="1344983" h="819263" stroke="0" extrusionOk="0">
                  <a:moveTo>
                    <a:pt x="0" y="136547"/>
                  </a:moveTo>
                  <a:cubicBezTo>
                    <a:pt x="-7748" y="42294"/>
                    <a:pt x="60357" y="-13568"/>
                    <a:pt x="136547" y="0"/>
                  </a:cubicBezTo>
                  <a:cubicBezTo>
                    <a:pt x="359825" y="-50598"/>
                    <a:pt x="472220" y="14931"/>
                    <a:pt x="683210" y="0"/>
                  </a:cubicBezTo>
                  <a:cubicBezTo>
                    <a:pt x="894200" y="-14931"/>
                    <a:pt x="1071839" y="43429"/>
                    <a:pt x="1208436" y="0"/>
                  </a:cubicBezTo>
                  <a:cubicBezTo>
                    <a:pt x="1283905" y="-6398"/>
                    <a:pt x="1354975" y="63808"/>
                    <a:pt x="1344983" y="136547"/>
                  </a:cubicBezTo>
                  <a:cubicBezTo>
                    <a:pt x="1348182" y="320430"/>
                    <a:pt x="1301440" y="489929"/>
                    <a:pt x="1344983" y="682716"/>
                  </a:cubicBezTo>
                  <a:cubicBezTo>
                    <a:pt x="1338152" y="762613"/>
                    <a:pt x="1281544" y="813757"/>
                    <a:pt x="1208436" y="819263"/>
                  </a:cubicBezTo>
                  <a:cubicBezTo>
                    <a:pt x="1016386" y="852259"/>
                    <a:pt x="888410" y="807909"/>
                    <a:pt x="683210" y="819263"/>
                  </a:cubicBezTo>
                  <a:cubicBezTo>
                    <a:pt x="478010" y="830617"/>
                    <a:pt x="335669" y="768313"/>
                    <a:pt x="136547" y="819263"/>
                  </a:cubicBezTo>
                  <a:cubicBezTo>
                    <a:pt x="55148" y="821890"/>
                    <a:pt x="-3876" y="767156"/>
                    <a:pt x="0" y="682716"/>
                  </a:cubicBezTo>
                  <a:cubicBezTo>
                    <a:pt x="-62953" y="474418"/>
                    <a:pt x="49932" y="379579"/>
                    <a:pt x="0" y="136547"/>
                  </a:cubicBezTo>
                  <a:close/>
                </a:path>
              </a:pathLst>
            </a:custGeom>
            <a:solidFill>
              <a:srgbClr val="FF40FF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23741404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>
                <a:ln>
                  <a:solidFill>
                    <a:srgbClr val="FF40FF"/>
                  </a:solidFill>
                </a:ln>
              </a:endParaRPr>
            </a:p>
          </p:txBody>
        </p:sp>
        <p:sp>
          <p:nvSpPr>
            <p:cNvPr id="246" name="Rounded Rectangle 245">
              <a:extLst>
                <a:ext uri="{FF2B5EF4-FFF2-40B4-BE49-F238E27FC236}">
                  <a16:creationId xmlns:a16="http://schemas.microsoft.com/office/drawing/2014/main" id="{4CD0A3EF-3AB8-4E7C-CD8B-04507EBDCE70}"/>
                </a:ext>
              </a:extLst>
            </p:cNvPr>
            <p:cNvSpPr/>
            <p:nvPr/>
          </p:nvSpPr>
          <p:spPr>
            <a:xfrm>
              <a:off x="2570221" y="2874923"/>
              <a:ext cx="1344983" cy="819263"/>
            </a:xfrm>
            <a:custGeom>
              <a:avLst/>
              <a:gdLst>
                <a:gd name="csX0" fmla="*/ 0 w 1344983"/>
                <a:gd name="csY0" fmla="*/ 136547 h 819263"/>
                <a:gd name="csX1" fmla="*/ 136547 w 1344983"/>
                <a:gd name="csY1" fmla="*/ 0 h 819263"/>
                <a:gd name="csX2" fmla="*/ 640335 w 1344983"/>
                <a:gd name="csY2" fmla="*/ 0 h 819263"/>
                <a:gd name="csX3" fmla="*/ 1208436 w 1344983"/>
                <a:gd name="csY3" fmla="*/ 0 h 819263"/>
                <a:gd name="csX4" fmla="*/ 1344983 w 1344983"/>
                <a:gd name="csY4" fmla="*/ 136547 h 819263"/>
                <a:gd name="csX5" fmla="*/ 1344983 w 1344983"/>
                <a:gd name="csY5" fmla="*/ 682716 h 819263"/>
                <a:gd name="csX6" fmla="*/ 1208436 w 1344983"/>
                <a:gd name="csY6" fmla="*/ 819263 h 819263"/>
                <a:gd name="csX7" fmla="*/ 693929 w 1344983"/>
                <a:gd name="csY7" fmla="*/ 819263 h 819263"/>
                <a:gd name="csX8" fmla="*/ 136547 w 1344983"/>
                <a:gd name="csY8" fmla="*/ 819263 h 819263"/>
                <a:gd name="csX9" fmla="*/ 0 w 1344983"/>
                <a:gd name="csY9" fmla="*/ 682716 h 819263"/>
                <a:gd name="csX10" fmla="*/ 0 w 1344983"/>
                <a:gd name="csY10" fmla="*/ 136547 h 819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44983" h="819263" fill="none" extrusionOk="0">
                  <a:moveTo>
                    <a:pt x="0" y="136547"/>
                  </a:moveTo>
                  <a:cubicBezTo>
                    <a:pt x="-5635" y="57172"/>
                    <a:pt x="61093" y="-6756"/>
                    <a:pt x="136547" y="0"/>
                  </a:cubicBezTo>
                  <a:cubicBezTo>
                    <a:pt x="375334" y="-31106"/>
                    <a:pt x="497398" y="47010"/>
                    <a:pt x="640335" y="0"/>
                  </a:cubicBezTo>
                  <a:cubicBezTo>
                    <a:pt x="783272" y="-47010"/>
                    <a:pt x="1019903" y="50285"/>
                    <a:pt x="1208436" y="0"/>
                  </a:cubicBezTo>
                  <a:cubicBezTo>
                    <a:pt x="1289333" y="2190"/>
                    <a:pt x="1345239" y="59187"/>
                    <a:pt x="1344983" y="136547"/>
                  </a:cubicBezTo>
                  <a:cubicBezTo>
                    <a:pt x="1348736" y="334362"/>
                    <a:pt x="1291314" y="534186"/>
                    <a:pt x="1344983" y="682716"/>
                  </a:cubicBezTo>
                  <a:cubicBezTo>
                    <a:pt x="1335880" y="765732"/>
                    <a:pt x="1292101" y="823109"/>
                    <a:pt x="1208436" y="819263"/>
                  </a:cubicBezTo>
                  <a:cubicBezTo>
                    <a:pt x="1102303" y="860090"/>
                    <a:pt x="857127" y="818903"/>
                    <a:pt x="693929" y="819263"/>
                  </a:cubicBezTo>
                  <a:cubicBezTo>
                    <a:pt x="530731" y="819623"/>
                    <a:pt x="335036" y="800699"/>
                    <a:pt x="136547" y="819263"/>
                  </a:cubicBezTo>
                  <a:cubicBezTo>
                    <a:pt x="56740" y="816488"/>
                    <a:pt x="3536" y="763620"/>
                    <a:pt x="0" y="682716"/>
                  </a:cubicBezTo>
                  <a:cubicBezTo>
                    <a:pt x="-43774" y="540601"/>
                    <a:pt x="6195" y="384774"/>
                    <a:pt x="0" y="136547"/>
                  </a:cubicBezTo>
                  <a:close/>
                </a:path>
                <a:path w="1344983" h="819263" stroke="0" extrusionOk="0">
                  <a:moveTo>
                    <a:pt x="0" y="136547"/>
                  </a:moveTo>
                  <a:cubicBezTo>
                    <a:pt x="-7748" y="42294"/>
                    <a:pt x="60357" y="-13568"/>
                    <a:pt x="136547" y="0"/>
                  </a:cubicBezTo>
                  <a:cubicBezTo>
                    <a:pt x="359825" y="-50598"/>
                    <a:pt x="472220" y="14931"/>
                    <a:pt x="683210" y="0"/>
                  </a:cubicBezTo>
                  <a:cubicBezTo>
                    <a:pt x="894200" y="-14931"/>
                    <a:pt x="1071839" y="43429"/>
                    <a:pt x="1208436" y="0"/>
                  </a:cubicBezTo>
                  <a:cubicBezTo>
                    <a:pt x="1283905" y="-6398"/>
                    <a:pt x="1354975" y="63808"/>
                    <a:pt x="1344983" y="136547"/>
                  </a:cubicBezTo>
                  <a:cubicBezTo>
                    <a:pt x="1348182" y="320430"/>
                    <a:pt x="1301440" y="489929"/>
                    <a:pt x="1344983" y="682716"/>
                  </a:cubicBezTo>
                  <a:cubicBezTo>
                    <a:pt x="1338152" y="762613"/>
                    <a:pt x="1281544" y="813757"/>
                    <a:pt x="1208436" y="819263"/>
                  </a:cubicBezTo>
                  <a:cubicBezTo>
                    <a:pt x="1016386" y="852259"/>
                    <a:pt x="888410" y="807909"/>
                    <a:pt x="683210" y="819263"/>
                  </a:cubicBezTo>
                  <a:cubicBezTo>
                    <a:pt x="478010" y="830617"/>
                    <a:pt x="335669" y="768313"/>
                    <a:pt x="136547" y="819263"/>
                  </a:cubicBezTo>
                  <a:cubicBezTo>
                    <a:pt x="55148" y="821890"/>
                    <a:pt x="-3876" y="767156"/>
                    <a:pt x="0" y="682716"/>
                  </a:cubicBezTo>
                  <a:cubicBezTo>
                    <a:pt x="-62953" y="474418"/>
                    <a:pt x="49932" y="379579"/>
                    <a:pt x="0" y="136547"/>
                  </a:cubicBezTo>
                  <a:close/>
                </a:path>
              </a:pathLst>
            </a:custGeom>
            <a:solidFill>
              <a:srgbClr val="00B050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23741404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>
                <a:ln>
                  <a:solidFill>
                    <a:srgbClr val="FF40FF"/>
                  </a:solidFill>
                </a:ln>
              </a:endParaRPr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A0C1C4BF-EC07-FCAA-09CB-A8FF79FB6825}"/>
                </a:ext>
              </a:extLst>
            </p:cNvPr>
            <p:cNvSpPr/>
            <p:nvPr/>
          </p:nvSpPr>
          <p:spPr>
            <a:xfrm>
              <a:off x="2849705" y="1332715"/>
              <a:ext cx="104967" cy="126791"/>
            </a:xfrm>
            <a:prstGeom prst="ellipse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096A6E9C-42A5-4B06-16AA-45E9B4422428}"/>
                </a:ext>
              </a:extLst>
            </p:cNvPr>
            <p:cNvGrpSpPr/>
            <p:nvPr/>
          </p:nvGrpSpPr>
          <p:grpSpPr>
            <a:xfrm flipV="1">
              <a:off x="2141542" y="1360413"/>
              <a:ext cx="162223" cy="292803"/>
              <a:chOff x="3269673" y="4225636"/>
              <a:chExt cx="651165" cy="1149928"/>
            </a:xfrm>
          </p:grpSpPr>
          <p:grpSp>
            <p:nvGrpSpPr>
              <p:cNvPr id="265" name="Group 264">
                <a:extLst>
                  <a:ext uri="{FF2B5EF4-FFF2-40B4-BE49-F238E27FC236}">
                    <a16:creationId xmlns:a16="http://schemas.microsoft.com/office/drawing/2014/main" id="{AA2FD331-91FA-85C7-C1AF-EB3094627F7B}"/>
                  </a:ext>
                </a:extLst>
              </p:cNvPr>
              <p:cNvGrpSpPr/>
              <p:nvPr/>
            </p:nvGrpSpPr>
            <p:grpSpPr>
              <a:xfrm>
                <a:off x="3269673" y="4724400"/>
                <a:ext cx="651165" cy="651164"/>
                <a:chOff x="3269673" y="4724400"/>
                <a:chExt cx="651165" cy="651164"/>
              </a:xfrm>
            </p:grpSpPr>
            <p:sp>
              <p:nvSpPr>
                <p:cNvPr id="267" name="Arc 266">
                  <a:extLst>
                    <a:ext uri="{FF2B5EF4-FFF2-40B4-BE49-F238E27FC236}">
                      <a16:creationId xmlns:a16="http://schemas.microsoft.com/office/drawing/2014/main" id="{BE32F5BD-CB9B-11F1-E785-98DB4909120D}"/>
                    </a:ext>
                  </a:extLst>
                </p:cNvPr>
                <p:cNvSpPr/>
                <p:nvPr/>
              </p:nvSpPr>
              <p:spPr>
                <a:xfrm>
                  <a:off x="3269673" y="4724400"/>
                  <a:ext cx="651163" cy="651164"/>
                </a:xfrm>
                <a:prstGeom prst="arc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  <p:sp>
              <p:nvSpPr>
                <p:cNvPr id="268" name="Arc 267">
                  <a:extLst>
                    <a:ext uri="{FF2B5EF4-FFF2-40B4-BE49-F238E27FC236}">
                      <a16:creationId xmlns:a16="http://schemas.microsoft.com/office/drawing/2014/main" id="{F0793147-4C1A-1E82-D175-AE15A3AF1C2E}"/>
                    </a:ext>
                  </a:extLst>
                </p:cNvPr>
                <p:cNvSpPr/>
                <p:nvPr/>
              </p:nvSpPr>
              <p:spPr>
                <a:xfrm rot="16200000">
                  <a:off x="3269674" y="4724400"/>
                  <a:ext cx="651163" cy="651164"/>
                </a:xfrm>
                <a:prstGeom prst="arc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</p:grp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73988F08-ED42-44CE-64D0-21A470FA82EE}"/>
                  </a:ext>
                </a:extLst>
              </p:cNvPr>
              <p:cNvCxnSpPr>
                <a:stCxn id="267" idx="0"/>
              </p:cNvCxnSpPr>
              <p:nvPr/>
            </p:nvCxnSpPr>
            <p:spPr>
              <a:xfrm flipV="1">
                <a:off x="3595254" y="4225636"/>
                <a:ext cx="365" cy="4987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B0D8A923-EC03-0AE9-7F06-9BA2C0C8B529}"/>
                </a:ext>
              </a:extLst>
            </p:cNvPr>
            <p:cNvGrpSpPr/>
            <p:nvPr/>
          </p:nvGrpSpPr>
          <p:grpSpPr>
            <a:xfrm flipV="1">
              <a:off x="2832586" y="1367791"/>
              <a:ext cx="162223" cy="292803"/>
              <a:chOff x="3269673" y="4225636"/>
              <a:chExt cx="651165" cy="1149928"/>
            </a:xfrm>
          </p:grpSpPr>
          <p:grpSp>
            <p:nvGrpSpPr>
              <p:cNvPr id="257" name="Group 256">
                <a:extLst>
                  <a:ext uri="{FF2B5EF4-FFF2-40B4-BE49-F238E27FC236}">
                    <a16:creationId xmlns:a16="http://schemas.microsoft.com/office/drawing/2014/main" id="{9F97A34F-8525-65A9-15E2-ED30774D947A}"/>
                  </a:ext>
                </a:extLst>
              </p:cNvPr>
              <p:cNvGrpSpPr/>
              <p:nvPr/>
            </p:nvGrpSpPr>
            <p:grpSpPr>
              <a:xfrm>
                <a:off x="3269673" y="4724400"/>
                <a:ext cx="651165" cy="651164"/>
                <a:chOff x="3269673" y="4724400"/>
                <a:chExt cx="651165" cy="651164"/>
              </a:xfrm>
            </p:grpSpPr>
            <p:sp>
              <p:nvSpPr>
                <p:cNvPr id="259" name="Arc 258">
                  <a:extLst>
                    <a:ext uri="{FF2B5EF4-FFF2-40B4-BE49-F238E27FC236}">
                      <a16:creationId xmlns:a16="http://schemas.microsoft.com/office/drawing/2014/main" id="{D0CDBAD7-BFFB-635D-FBBF-A50FC2569145}"/>
                    </a:ext>
                  </a:extLst>
                </p:cNvPr>
                <p:cNvSpPr/>
                <p:nvPr/>
              </p:nvSpPr>
              <p:spPr>
                <a:xfrm>
                  <a:off x="3269673" y="4724400"/>
                  <a:ext cx="651163" cy="651164"/>
                </a:xfrm>
                <a:prstGeom prst="arc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  <p:sp>
              <p:nvSpPr>
                <p:cNvPr id="260" name="Arc 259">
                  <a:extLst>
                    <a:ext uri="{FF2B5EF4-FFF2-40B4-BE49-F238E27FC236}">
                      <a16:creationId xmlns:a16="http://schemas.microsoft.com/office/drawing/2014/main" id="{3F5B0A9C-7287-43E1-0793-53B739E591A0}"/>
                    </a:ext>
                  </a:extLst>
                </p:cNvPr>
                <p:cNvSpPr/>
                <p:nvPr/>
              </p:nvSpPr>
              <p:spPr>
                <a:xfrm rot="16200000">
                  <a:off x="3269674" y="4724400"/>
                  <a:ext cx="651163" cy="651164"/>
                </a:xfrm>
                <a:prstGeom prst="arc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</p:grp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1DA994E2-26AB-04E6-CF49-303EEBC05196}"/>
                  </a:ext>
                </a:extLst>
              </p:cNvPr>
              <p:cNvCxnSpPr>
                <a:stCxn id="259" idx="0"/>
              </p:cNvCxnSpPr>
              <p:nvPr/>
            </p:nvCxnSpPr>
            <p:spPr>
              <a:xfrm flipV="1">
                <a:off x="3595254" y="4225636"/>
                <a:ext cx="365" cy="4987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10AD985F-1FE7-810D-193F-C027FE7ADBB5}"/>
                </a:ext>
              </a:extLst>
            </p:cNvPr>
            <p:cNvSpPr/>
            <p:nvPr/>
          </p:nvSpPr>
          <p:spPr>
            <a:xfrm>
              <a:off x="2168037" y="1332715"/>
              <a:ext cx="104967" cy="126791"/>
            </a:xfrm>
            <a:prstGeom prst="ellipse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8E13AF66-4F35-A3D4-8886-303E69874DAF}"/>
                </a:ext>
              </a:extLst>
            </p:cNvPr>
            <p:cNvSpPr/>
            <p:nvPr/>
          </p:nvSpPr>
          <p:spPr>
            <a:xfrm>
              <a:off x="2324006" y="1548390"/>
              <a:ext cx="104967" cy="126791"/>
            </a:xfrm>
            <a:prstGeom prst="ellipse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997EA5A6-AF0A-286C-FB23-CEF247EED85E}"/>
                </a:ext>
              </a:extLst>
            </p:cNvPr>
            <p:cNvSpPr/>
            <p:nvPr/>
          </p:nvSpPr>
          <p:spPr>
            <a:xfrm>
              <a:off x="2402166" y="1438236"/>
              <a:ext cx="104967" cy="126791"/>
            </a:xfrm>
            <a:prstGeom prst="ellipse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D1C11C17-EFD0-7163-F313-450AA02688CF}"/>
                </a:ext>
              </a:extLst>
            </p:cNvPr>
            <p:cNvSpPr/>
            <p:nvPr/>
          </p:nvSpPr>
          <p:spPr>
            <a:xfrm>
              <a:off x="2637194" y="1533803"/>
              <a:ext cx="104967" cy="126791"/>
            </a:xfrm>
            <a:prstGeom prst="ellipse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AF38DA-AD2E-24A1-7840-CBECEDC4A00D}"/>
              </a:ext>
            </a:extLst>
          </p:cNvPr>
          <p:cNvCxnSpPr/>
          <p:nvPr/>
        </p:nvCxnSpPr>
        <p:spPr>
          <a:xfrm>
            <a:off x="1691450" y="2474244"/>
            <a:ext cx="0" cy="2808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480734D-9E77-9857-83B4-E6BAA7C763B3}"/>
              </a:ext>
            </a:extLst>
          </p:cNvPr>
          <p:cNvGrpSpPr/>
          <p:nvPr/>
        </p:nvGrpSpPr>
        <p:grpSpPr>
          <a:xfrm>
            <a:off x="3772974" y="1814654"/>
            <a:ext cx="5064156" cy="1268321"/>
            <a:chOff x="3830458" y="1269319"/>
            <a:chExt cx="5064156" cy="1268321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414D6667-C06E-4369-FC3E-F72292B3BA94}"/>
                </a:ext>
              </a:extLst>
            </p:cNvPr>
            <p:cNvSpPr/>
            <p:nvPr/>
          </p:nvSpPr>
          <p:spPr>
            <a:xfrm>
              <a:off x="3830458" y="1552574"/>
              <a:ext cx="1344983" cy="819263"/>
            </a:xfrm>
            <a:custGeom>
              <a:avLst/>
              <a:gdLst>
                <a:gd name="csX0" fmla="*/ 0 w 1344983"/>
                <a:gd name="csY0" fmla="*/ 136547 h 819263"/>
                <a:gd name="csX1" fmla="*/ 136547 w 1344983"/>
                <a:gd name="csY1" fmla="*/ 0 h 819263"/>
                <a:gd name="csX2" fmla="*/ 640335 w 1344983"/>
                <a:gd name="csY2" fmla="*/ 0 h 819263"/>
                <a:gd name="csX3" fmla="*/ 1208436 w 1344983"/>
                <a:gd name="csY3" fmla="*/ 0 h 819263"/>
                <a:gd name="csX4" fmla="*/ 1344983 w 1344983"/>
                <a:gd name="csY4" fmla="*/ 136547 h 819263"/>
                <a:gd name="csX5" fmla="*/ 1344983 w 1344983"/>
                <a:gd name="csY5" fmla="*/ 682716 h 819263"/>
                <a:gd name="csX6" fmla="*/ 1208436 w 1344983"/>
                <a:gd name="csY6" fmla="*/ 819263 h 819263"/>
                <a:gd name="csX7" fmla="*/ 693929 w 1344983"/>
                <a:gd name="csY7" fmla="*/ 819263 h 819263"/>
                <a:gd name="csX8" fmla="*/ 136547 w 1344983"/>
                <a:gd name="csY8" fmla="*/ 819263 h 819263"/>
                <a:gd name="csX9" fmla="*/ 0 w 1344983"/>
                <a:gd name="csY9" fmla="*/ 682716 h 819263"/>
                <a:gd name="csX10" fmla="*/ 0 w 1344983"/>
                <a:gd name="csY10" fmla="*/ 136547 h 819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44983" h="819263" fill="none" extrusionOk="0">
                  <a:moveTo>
                    <a:pt x="0" y="136547"/>
                  </a:moveTo>
                  <a:cubicBezTo>
                    <a:pt x="-5635" y="57172"/>
                    <a:pt x="61093" y="-6756"/>
                    <a:pt x="136547" y="0"/>
                  </a:cubicBezTo>
                  <a:cubicBezTo>
                    <a:pt x="375334" y="-31106"/>
                    <a:pt x="497398" y="47010"/>
                    <a:pt x="640335" y="0"/>
                  </a:cubicBezTo>
                  <a:cubicBezTo>
                    <a:pt x="783272" y="-47010"/>
                    <a:pt x="1019903" y="50285"/>
                    <a:pt x="1208436" y="0"/>
                  </a:cubicBezTo>
                  <a:cubicBezTo>
                    <a:pt x="1289333" y="2190"/>
                    <a:pt x="1345239" y="59187"/>
                    <a:pt x="1344983" y="136547"/>
                  </a:cubicBezTo>
                  <a:cubicBezTo>
                    <a:pt x="1348736" y="334362"/>
                    <a:pt x="1291314" y="534186"/>
                    <a:pt x="1344983" y="682716"/>
                  </a:cubicBezTo>
                  <a:cubicBezTo>
                    <a:pt x="1335880" y="765732"/>
                    <a:pt x="1292101" y="823109"/>
                    <a:pt x="1208436" y="819263"/>
                  </a:cubicBezTo>
                  <a:cubicBezTo>
                    <a:pt x="1102303" y="860090"/>
                    <a:pt x="857127" y="818903"/>
                    <a:pt x="693929" y="819263"/>
                  </a:cubicBezTo>
                  <a:cubicBezTo>
                    <a:pt x="530731" y="819623"/>
                    <a:pt x="335036" y="800699"/>
                    <a:pt x="136547" y="819263"/>
                  </a:cubicBezTo>
                  <a:cubicBezTo>
                    <a:pt x="56740" y="816488"/>
                    <a:pt x="3536" y="763620"/>
                    <a:pt x="0" y="682716"/>
                  </a:cubicBezTo>
                  <a:cubicBezTo>
                    <a:pt x="-43774" y="540601"/>
                    <a:pt x="6195" y="384774"/>
                    <a:pt x="0" y="136547"/>
                  </a:cubicBezTo>
                  <a:close/>
                </a:path>
                <a:path w="1344983" h="819263" stroke="0" extrusionOk="0">
                  <a:moveTo>
                    <a:pt x="0" y="136547"/>
                  </a:moveTo>
                  <a:cubicBezTo>
                    <a:pt x="-7748" y="42294"/>
                    <a:pt x="60357" y="-13568"/>
                    <a:pt x="136547" y="0"/>
                  </a:cubicBezTo>
                  <a:cubicBezTo>
                    <a:pt x="359825" y="-50598"/>
                    <a:pt x="472220" y="14931"/>
                    <a:pt x="683210" y="0"/>
                  </a:cubicBezTo>
                  <a:cubicBezTo>
                    <a:pt x="894200" y="-14931"/>
                    <a:pt x="1071839" y="43429"/>
                    <a:pt x="1208436" y="0"/>
                  </a:cubicBezTo>
                  <a:cubicBezTo>
                    <a:pt x="1283905" y="-6398"/>
                    <a:pt x="1354975" y="63808"/>
                    <a:pt x="1344983" y="136547"/>
                  </a:cubicBezTo>
                  <a:cubicBezTo>
                    <a:pt x="1348182" y="320430"/>
                    <a:pt x="1301440" y="489929"/>
                    <a:pt x="1344983" y="682716"/>
                  </a:cubicBezTo>
                  <a:cubicBezTo>
                    <a:pt x="1338152" y="762613"/>
                    <a:pt x="1281544" y="813757"/>
                    <a:pt x="1208436" y="819263"/>
                  </a:cubicBezTo>
                  <a:cubicBezTo>
                    <a:pt x="1016386" y="852259"/>
                    <a:pt x="888410" y="807909"/>
                    <a:pt x="683210" y="819263"/>
                  </a:cubicBezTo>
                  <a:cubicBezTo>
                    <a:pt x="478010" y="830617"/>
                    <a:pt x="335669" y="768313"/>
                    <a:pt x="136547" y="819263"/>
                  </a:cubicBezTo>
                  <a:cubicBezTo>
                    <a:pt x="55148" y="821890"/>
                    <a:pt x="-3876" y="767156"/>
                    <a:pt x="0" y="682716"/>
                  </a:cubicBezTo>
                  <a:cubicBezTo>
                    <a:pt x="-62953" y="474418"/>
                    <a:pt x="49932" y="379579"/>
                    <a:pt x="0" y="136547"/>
                  </a:cubicBezTo>
                  <a:close/>
                </a:path>
              </a:pathLst>
            </a:custGeom>
            <a:solidFill>
              <a:srgbClr val="FF40FF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23741404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>
                <a:ln>
                  <a:solidFill>
                    <a:srgbClr val="FF40FF"/>
                  </a:solidFill>
                </a:ln>
              </a:endParaRP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0ADDC64-5490-CB92-6287-ECF0EB8DC124}"/>
                </a:ext>
              </a:extLst>
            </p:cNvPr>
            <p:cNvSpPr/>
            <p:nvPr/>
          </p:nvSpPr>
          <p:spPr>
            <a:xfrm>
              <a:off x="5493449" y="1542817"/>
              <a:ext cx="1344983" cy="819263"/>
            </a:xfrm>
            <a:custGeom>
              <a:avLst/>
              <a:gdLst>
                <a:gd name="csX0" fmla="*/ 0 w 1344983"/>
                <a:gd name="csY0" fmla="*/ 136547 h 819263"/>
                <a:gd name="csX1" fmla="*/ 136547 w 1344983"/>
                <a:gd name="csY1" fmla="*/ 0 h 819263"/>
                <a:gd name="csX2" fmla="*/ 640335 w 1344983"/>
                <a:gd name="csY2" fmla="*/ 0 h 819263"/>
                <a:gd name="csX3" fmla="*/ 1208436 w 1344983"/>
                <a:gd name="csY3" fmla="*/ 0 h 819263"/>
                <a:gd name="csX4" fmla="*/ 1344983 w 1344983"/>
                <a:gd name="csY4" fmla="*/ 136547 h 819263"/>
                <a:gd name="csX5" fmla="*/ 1344983 w 1344983"/>
                <a:gd name="csY5" fmla="*/ 682716 h 819263"/>
                <a:gd name="csX6" fmla="*/ 1208436 w 1344983"/>
                <a:gd name="csY6" fmla="*/ 819263 h 819263"/>
                <a:gd name="csX7" fmla="*/ 693929 w 1344983"/>
                <a:gd name="csY7" fmla="*/ 819263 h 819263"/>
                <a:gd name="csX8" fmla="*/ 136547 w 1344983"/>
                <a:gd name="csY8" fmla="*/ 819263 h 819263"/>
                <a:gd name="csX9" fmla="*/ 0 w 1344983"/>
                <a:gd name="csY9" fmla="*/ 682716 h 819263"/>
                <a:gd name="csX10" fmla="*/ 0 w 1344983"/>
                <a:gd name="csY10" fmla="*/ 136547 h 819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44983" h="819263" fill="none" extrusionOk="0">
                  <a:moveTo>
                    <a:pt x="0" y="136547"/>
                  </a:moveTo>
                  <a:cubicBezTo>
                    <a:pt x="-14997" y="50591"/>
                    <a:pt x="61122" y="-2018"/>
                    <a:pt x="136547" y="0"/>
                  </a:cubicBezTo>
                  <a:cubicBezTo>
                    <a:pt x="375334" y="-15993"/>
                    <a:pt x="497398" y="-18482"/>
                    <a:pt x="640335" y="0"/>
                  </a:cubicBezTo>
                  <a:cubicBezTo>
                    <a:pt x="783272" y="18482"/>
                    <a:pt x="1019903" y="-844"/>
                    <a:pt x="1208436" y="0"/>
                  </a:cubicBezTo>
                  <a:cubicBezTo>
                    <a:pt x="1293035" y="3669"/>
                    <a:pt x="1345855" y="54505"/>
                    <a:pt x="1344983" y="136547"/>
                  </a:cubicBezTo>
                  <a:cubicBezTo>
                    <a:pt x="1365121" y="334362"/>
                    <a:pt x="1329546" y="534186"/>
                    <a:pt x="1344983" y="682716"/>
                  </a:cubicBezTo>
                  <a:cubicBezTo>
                    <a:pt x="1341270" y="761230"/>
                    <a:pt x="1293619" y="823817"/>
                    <a:pt x="1208436" y="819263"/>
                  </a:cubicBezTo>
                  <a:cubicBezTo>
                    <a:pt x="1102303" y="844655"/>
                    <a:pt x="857127" y="803468"/>
                    <a:pt x="693929" y="819263"/>
                  </a:cubicBezTo>
                  <a:cubicBezTo>
                    <a:pt x="530731" y="835058"/>
                    <a:pt x="335036" y="817420"/>
                    <a:pt x="136547" y="819263"/>
                  </a:cubicBezTo>
                  <a:cubicBezTo>
                    <a:pt x="53180" y="814239"/>
                    <a:pt x="3389" y="763392"/>
                    <a:pt x="0" y="682716"/>
                  </a:cubicBezTo>
                  <a:cubicBezTo>
                    <a:pt x="16305" y="540601"/>
                    <a:pt x="22580" y="384774"/>
                    <a:pt x="0" y="136547"/>
                  </a:cubicBezTo>
                  <a:close/>
                </a:path>
                <a:path w="1344983" h="819263" stroke="0" extrusionOk="0">
                  <a:moveTo>
                    <a:pt x="0" y="136547"/>
                  </a:moveTo>
                  <a:cubicBezTo>
                    <a:pt x="-5959" y="46643"/>
                    <a:pt x="60590" y="-9490"/>
                    <a:pt x="136547" y="0"/>
                  </a:cubicBezTo>
                  <a:cubicBezTo>
                    <a:pt x="359825" y="20468"/>
                    <a:pt x="472220" y="9464"/>
                    <a:pt x="683210" y="0"/>
                  </a:cubicBezTo>
                  <a:cubicBezTo>
                    <a:pt x="894200" y="-9464"/>
                    <a:pt x="1071839" y="-3841"/>
                    <a:pt x="1208436" y="0"/>
                  </a:cubicBezTo>
                  <a:cubicBezTo>
                    <a:pt x="1283881" y="-3703"/>
                    <a:pt x="1347680" y="61856"/>
                    <a:pt x="1344983" y="136547"/>
                  </a:cubicBezTo>
                  <a:cubicBezTo>
                    <a:pt x="1331797" y="320430"/>
                    <a:pt x="1328749" y="489929"/>
                    <a:pt x="1344983" y="682716"/>
                  </a:cubicBezTo>
                  <a:cubicBezTo>
                    <a:pt x="1332003" y="766650"/>
                    <a:pt x="1278968" y="807605"/>
                    <a:pt x="1208436" y="819263"/>
                  </a:cubicBezTo>
                  <a:cubicBezTo>
                    <a:pt x="1016386" y="815493"/>
                    <a:pt x="888410" y="813161"/>
                    <a:pt x="683210" y="819263"/>
                  </a:cubicBezTo>
                  <a:cubicBezTo>
                    <a:pt x="478010" y="825365"/>
                    <a:pt x="335669" y="817513"/>
                    <a:pt x="136547" y="819263"/>
                  </a:cubicBezTo>
                  <a:cubicBezTo>
                    <a:pt x="59402" y="820023"/>
                    <a:pt x="-7077" y="774607"/>
                    <a:pt x="0" y="682716"/>
                  </a:cubicBezTo>
                  <a:cubicBezTo>
                    <a:pt x="-13798" y="474418"/>
                    <a:pt x="-21070" y="379579"/>
                    <a:pt x="0" y="136547"/>
                  </a:cubicBezTo>
                  <a:close/>
                </a:path>
              </a:pathLst>
            </a:custGeom>
            <a:solidFill>
              <a:srgbClr val="FFFDCC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23741404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>
                <a:ln>
                  <a:solidFill>
                    <a:srgbClr val="FF40FF"/>
                  </a:solidFill>
                </a:ln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693EB7E-82AE-3EB4-C523-2E09F0300B04}"/>
                </a:ext>
              </a:extLst>
            </p:cNvPr>
            <p:cNvSpPr/>
            <p:nvPr/>
          </p:nvSpPr>
          <p:spPr>
            <a:xfrm>
              <a:off x="4889167" y="1425783"/>
              <a:ext cx="104967" cy="126791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A1BDE99-9ED0-891D-A291-B953AF4ADFEC}"/>
                </a:ext>
              </a:extLst>
            </p:cNvPr>
            <p:cNvSpPr/>
            <p:nvPr/>
          </p:nvSpPr>
          <p:spPr>
            <a:xfrm>
              <a:off x="4707861" y="1537943"/>
              <a:ext cx="104967" cy="126791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4ECF0D8-F7FF-1800-8B3D-63308A60BF53}"/>
                </a:ext>
              </a:extLst>
            </p:cNvPr>
            <p:cNvSpPr/>
            <p:nvPr/>
          </p:nvSpPr>
          <p:spPr>
            <a:xfrm>
              <a:off x="5175474" y="2284058"/>
              <a:ext cx="104967" cy="126791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420338F1-1862-A3EC-0325-780A958A37E8}"/>
                </a:ext>
              </a:extLst>
            </p:cNvPr>
            <p:cNvSpPr/>
            <p:nvPr/>
          </p:nvSpPr>
          <p:spPr>
            <a:xfrm>
              <a:off x="5103745" y="1269319"/>
              <a:ext cx="104967" cy="126791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61046FA-88DA-85DA-F1DE-05728EBB3B7A}"/>
                </a:ext>
              </a:extLst>
            </p:cNvPr>
            <p:cNvSpPr/>
            <p:nvPr/>
          </p:nvSpPr>
          <p:spPr>
            <a:xfrm>
              <a:off x="5249041" y="2095878"/>
              <a:ext cx="104967" cy="126791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36879D4-4F4B-2A37-9357-8032B4F45F49}"/>
                </a:ext>
              </a:extLst>
            </p:cNvPr>
            <p:cNvSpPr/>
            <p:nvPr/>
          </p:nvSpPr>
          <p:spPr>
            <a:xfrm>
              <a:off x="5677453" y="1287788"/>
              <a:ext cx="104967" cy="126791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2C999AF-3D12-9266-B1E3-9DC61C88F4D9}"/>
                </a:ext>
              </a:extLst>
            </p:cNvPr>
            <p:cNvSpPr/>
            <p:nvPr/>
          </p:nvSpPr>
          <p:spPr>
            <a:xfrm flipV="1">
              <a:off x="5695975" y="2410849"/>
              <a:ext cx="104967" cy="126791"/>
            </a:xfrm>
            <a:prstGeom prst="ellipse">
              <a:avLst/>
            </a:prstGeom>
            <a:solidFill>
              <a:srgbClr val="0432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694B9F9D-D4CF-EA51-0BD7-081291CB0998}"/>
                </a:ext>
              </a:extLst>
            </p:cNvPr>
            <p:cNvGrpSpPr/>
            <p:nvPr/>
          </p:nvGrpSpPr>
          <p:grpSpPr>
            <a:xfrm>
              <a:off x="5905909" y="2367547"/>
              <a:ext cx="162223" cy="165804"/>
              <a:chOff x="3269673" y="4724400"/>
              <a:chExt cx="651165" cy="651164"/>
            </a:xfrm>
          </p:grpSpPr>
          <p:sp>
            <p:nvSpPr>
              <p:cNvPr id="82" name="Arc 81">
                <a:extLst>
                  <a:ext uri="{FF2B5EF4-FFF2-40B4-BE49-F238E27FC236}">
                    <a16:creationId xmlns:a16="http://schemas.microsoft.com/office/drawing/2014/main" id="{8E26FE5D-BD04-D540-BB08-E12B76ECF32C}"/>
                  </a:ext>
                </a:extLst>
              </p:cNvPr>
              <p:cNvSpPr/>
              <p:nvPr/>
            </p:nvSpPr>
            <p:spPr>
              <a:xfrm>
                <a:off x="3269673" y="4724400"/>
                <a:ext cx="651163" cy="651164"/>
              </a:xfrm>
              <a:prstGeom prst="arc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  <p:sp>
            <p:nvSpPr>
              <p:cNvPr id="83" name="Arc 82">
                <a:extLst>
                  <a:ext uri="{FF2B5EF4-FFF2-40B4-BE49-F238E27FC236}">
                    <a16:creationId xmlns:a16="http://schemas.microsoft.com/office/drawing/2014/main" id="{9BD33BA4-C4AA-6838-B2AB-ECA06D977DA7}"/>
                  </a:ext>
                </a:extLst>
              </p:cNvPr>
              <p:cNvSpPr/>
              <p:nvPr/>
            </p:nvSpPr>
            <p:spPr>
              <a:xfrm rot="16200000">
                <a:off x="3269674" y="4724400"/>
                <a:ext cx="651163" cy="651164"/>
              </a:xfrm>
              <a:prstGeom prst="arc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FR"/>
              </a:p>
            </p:txBody>
          </p:sp>
        </p:grp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A7C9759-AC69-89B4-D11F-9D17012A9AE9}"/>
                </a:ext>
              </a:extLst>
            </p:cNvPr>
            <p:cNvCxnSpPr>
              <a:stCxn id="82" idx="0"/>
            </p:cNvCxnSpPr>
            <p:nvPr/>
          </p:nvCxnSpPr>
          <p:spPr>
            <a:xfrm flipV="1">
              <a:off x="5987020" y="2240548"/>
              <a:ext cx="91" cy="12699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A70A5F7-6283-9A14-7015-CDF903E362EA}"/>
                </a:ext>
              </a:extLst>
            </p:cNvPr>
            <p:cNvGrpSpPr/>
            <p:nvPr/>
          </p:nvGrpSpPr>
          <p:grpSpPr>
            <a:xfrm>
              <a:off x="5674632" y="2240548"/>
              <a:ext cx="162223" cy="292803"/>
              <a:chOff x="3269673" y="4225636"/>
              <a:chExt cx="651165" cy="1149928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F90A610A-7A3D-C145-8F0F-1715E90568D7}"/>
                  </a:ext>
                </a:extLst>
              </p:cNvPr>
              <p:cNvGrpSpPr/>
              <p:nvPr/>
            </p:nvGrpSpPr>
            <p:grpSpPr>
              <a:xfrm>
                <a:off x="3269673" y="4724400"/>
                <a:ext cx="651165" cy="651164"/>
                <a:chOff x="3269673" y="4724400"/>
                <a:chExt cx="651165" cy="651164"/>
              </a:xfrm>
            </p:grpSpPr>
            <p:sp>
              <p:nvSpPr>
                <p:cNvPr id="73" name="Arc 72">
                  <a:extLst>
                    <a:ext uri="{FF2B5EF4-FFF2-40B4-BE49-F238E27FC236}">
                      <a16:creationId xmlns:a16="http://schemas.microsoft.com/office/drawing/2014/main" id="{6C84A58C-4C99-8D34-C9A3-B21319C62AAB}"/>
                    </a:ext>
                  </a:extLst>
                </p:cNvPr>
                <p:cNvSpPr/>
                <p:nvPr/>
              </p:nvSpPr>
              <p:spPr>
                <a:xfrm>
                  <a:off x="3269673" y="4724400"/>
                  <a:ext cx="651163" cy="651164"/>
                </a:xfrm>
                <a:prstGeom prst="arc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  <p:sp>
              <p:nvSpPr>
                <p:cNvPr id="74" name="Arc 73">
                  <a:extLst>
                    <a:ext uri="{FF2B5EF4-FFF2-40B4-BE49-F238E27FC236}">
                      <a16:creationId xmlns:a16="http://schemas.microsoft.com/office/drawing/2014/main" id="{49900E19-7C0B-1A8F-FEA6-B437035A91BF}"/>
                    </a:ext>
                  </a:extLst>
                </p:cNvPr>
                <p:cNvSpPr/>
                <p:nvPr/>
              </p:nvSpPr>
              <p:spPr>
                <a:xfrm rot="16200000">
                  <a:off x="3269674" y="4724400"/>
                  <a:ext cx="651163" cy="651164"/>
                </a:xfrm>
                <a:prstGeom prst="arc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</p:grp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962F79D6-DB55-4F20-3C89-F39C27526898}"/>
                  </a:ext>
                </a:extLst>
              </p:cNvPr>
              <p:cNvCxnSpPr>
                <a:stCxn id="73" idx="0"/>
              </p:cNvCxnSpPr>
              <p:nvPr/>
            </p:nvCxnSpPr>
            <p:spPr>
              <a:xfrm flipV="1">
                <a:off x="3595254" y="4225636"/>
                <a:ext cx="365" cy="4987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D8CF8B5-9D88-CDEC-C216-5686CE051D10}"/>
                </a:ext>
              </a:extLst>
            </p:cNvPr>
            <p:cNvGrpSpPr/>
            <p:nvPr/>
          </p:nvGrpSpPr>
          <p:grpSpPr>
            <a:xfrm rot="5400000">
              <a:off x="5251178" y="1864620"/>
              <a:ext cx="393499" cy="292803"/>
              <a:chOff x="5773684" y="1947745"/>
              <a:chExt cx="393499" cy="292803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7B7CE294-A279-F0E7-3B57-16D2C9D5CAC7}"/>
                  </a:ext>
                </a:extLst>
              </p:cNvPr>
              <p:cNvGrpSpPr/>
              <p:nvPr/>
            </p:nvGrpSpPr>
            <p:grpSpPr>
              <a:xfrm>
                <a:off x="5773684" y="1947745"/>
                <a:ext cx="162223" cy="292803"/>
                <a:chOff x="3269673" y="4225636"/>
                <a:chExt cx="651165" cy="1149928"/>
              </a:xfrm>
            </p:grpSpPr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E986C8AD-CA5E-0D3C-7F99-9AF4FE8DAB1F}"/>
                    </a:ext>
                  </a:extLst>
                </p:cNvPr>
                <p:cNvGrpSpPr/>
                <p:nvPr/>
              </p:nvGrpSpPr>
              <p:grpSpPr>
                <a:xfrm>
                  <a:off x="3269673" y="4724400"/>
                  <a:ext cx="651165" cy="651164"/>
                  <a:chOff x="3269673" y="4724400"/>
                  <a:chExt cx="651165" cy="651164"/>
                </a:xfrm>
              </p:grpSpPr>
              <p:sp>
                <p:nvSpPr>
                  <p:cNvPr id="87" name="Arc 86">
                    <a:extLst>
                      <a:ext uri="{FF2B5EF4-FFF2-40B4-BE49-F238E27FC236}">
                        <a16:creationId xmlns:a16="http://schemas.microsoft.com/office/drawing/2014/main" id="{0A50C184-8A26-4994-0441-B2B17166BBF4}"/>
                      </a:ext>
                    </a:extLst>
                  </p:cNvPr>
                  <p:cNvSpPr/>
                  <p:nvPr/>
                </p:nvSpPr>
                <p:spPr>
                  <a:xfrm>
                    <a:off x="3269673" y="4724400"/>
                    <a:ext cx="651163" cy="651164"/>
                  </a:xfrm>
                  <a:prstGeom prst="arc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FR"/>
                  </a:p>
                </p:txBody>
              </p:sp>
              <p:sp>
                <p:nvSpPr>
                  <p:cNvPr id="88" name="Arc 87">
                    <a:extLst>
                      <a:ext uri="{FF2B5EF4-FFF2-40B4-BE49-F238E27FC236}">
                        <a16:creationId xmlns:a16="http://schemas.microsoft.com/office/drawing/2014/main" id="{CA30D2CF-D465-2228-FAA2-CD0D772AFBF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69674" y="4724400"/>
                    <a:ext cx="651163" cy="651164"/>
                  </a:xfrm>
                  <a:prstGeom prst="arc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FR"/>
                  </a:p>
                </p:txBody>
              </p:sp>
            </p:grp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806F3A45-F11C-A705-EE6B-797660855541}"/>
                    </a:ext>
                  </a:extLst>
                </p:cNvPr>
                <p:cNvCxnSpPr>
                  <a:stCxn id="87" idx="0"/>
                </p:cNvCxnSpPr>
                <p:nvPr/>
              </p:nvCxnSpPr>
              <p:spPr>
                <a:xfrm flipV="1">
                  <a:off x="3595254" y="4225636"/>
                  <a:ext cx="365" cy="49876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7EEEA54F-8350-8695-ACDA-A8F2D62A96DC}"/>
                  </a:ext>
                </a:extLst>
              </p:cNvPr>
              <p:cNvGrpSpPr/>
              <p:nvPr/>
            </p:nvGrpSpPr>
            <p:grpSpPr>
              <a:xfrm>
                <a:off x="6004960" y="1947745"/>
                <a:ext cx="162223" cy="292803"/>
                <a:chOff x="3269673" y="4225636"/>
                <a:chExt cx="651165" cy="1149928"/>
              </a:xfrm>
            </p:grpSpPr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3842EBDB-F423-CD61-8499-CF76793193EB}"/>
                    </a:ext>
                  </a:extLst>
                </p:cNvPr>
                <p:cNvGrpSpPr/>
                <p:nvPr/>
              </p:nvGrpSpPr>
              <p:grpSpPr>
                <a:xfrm>
                  <a:off x="3269673" y="4724400"/>
                  <a:ext cx="651165" cy="651164"/>
                  <a:chOff x="3269673" y="4724400"/>
                  <a:chExt cx="651165" cy="651164"/>
                </a:xfrm>
              </p:grpSpPr>
              <p:sp>
                <p:nvSpPr>
                  <p:cNvPr id="92" name="Arc 91">
                    <a:extLst>
                      <a:ext uri="{FF2B5EF4-FFF2-40B4-BE49-F238E27FC236}">
                        <a16:creationId xmlns:a16="http://schemas.microsoft.com/office/drawing/2014/main" id="{8CDE7AF9-99F6-D722-6250-B1F22A2C4C18}"/>
                      </a:ext>
                    </a:extLst>
                  </p:cNvPr>
                  <p:cNvSpPr/>
                  <p:nvPr/>
                </p:nvSpPr>
                <p:spPr>
                  <a:xfrm>
                    <a:off x="3269673" y="4724400"/>
                    <a:ext cx="651163" cy="651164"/>
                  </a:xfrm>
                  <a:prstGeom prst="arc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FR"/>
                  </a:p>
                </p:txBody>
              </p:sp>
              <p:sp>
                <p:nvSpPr>
                  <p:cNvPr id="93" name="Arc 92">
                    <a:extLst>
                      <a:ext uri="{FF2B5EF4-FFF2-40B4-BE49-F238E27FC236}">
                        <a16:creationId xmlns:a16="http://schemas.microsoft.com/office/drawing/2014/main" id="{A93322D0-BAC0-B3D9-9A67-216F77C544B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69674" y="4724400"/>
                    <a:ext cx="651163" cy="651164"/>
                  </a:xfrm>
                  <a:prstGeom prst="arc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FR"/>
                  </a:p>
                </p:txBody>
              </p:sp>
            </p:grp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2436D100-E95A-C248-01E3-6E1E59293E3D}"/>
                    </a:ext>
                  </a:extLst>
                </p:cNvPr>
                <p:cNvCxnSpPr>
                  <a:stCxn id="92" idx="0"/>
                </p:cNvCxnSpPr>
                <p:nvPr/>
              </p:nvCxnSpPr>
              <p:spPr>
                <a:xfrm flipV="1">
                  <a:off x="3595254" y="4225636"/>
                  <a:ext cx="365" cy="49876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B622BD7-299F-B98B-079C-F94A871EBFC4}"/>
                </a:ext>
              </a:extLst>
            </p:cNvPr>
            <p:cNvGrpSpPr/>
            <p:nvPr/>
          </p:nvGrpSpPr>
          <p:grpSpPr>
            <a:xfrm flipV="1">
              <a:off x="5659158" y="1312170"/>
              <a:ext cx="162223" cy="292803"/>
              <a:chOff x="3269673" y="4225636"/>
              <a:chExt cx="651165" cy="1149928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CE01776C-8482-8293-3283-C4C9F6BA0200}"/>
                  </a:ext>
                </a:extLst>
              </p:cNvPr>
              <p:cNvGrpSpPr/>
              <p:nvPr/>
            </p:nvGrpSpPr>
            <p:grpSpPr>
              <a:xfrm>
                <a:off x="3269673" y="4724400"/>
                <a:ext cx="651165" cy="651164"/>
                <a:chOff x="3269673" y="4724400"/>
                <a:chExt cx="651165" cy="651164"/>
              </a:xfrm>
            </p:grpSpPr>
            <p:sp>
              <p:nvSpPr>
                <p:cNvPr id="105" name="Arc 104">
                  <a:extLst>
                    <a:ext uri="{FF2B5EF4-FFF2-40B4-BE49-F238E27FC236}">
                      <a16:creationId xmlns:a16="http://schemas.microsoft.com/office/drawing/2014/main" id="{8797F9EB-0965-A92B-AB58-1E05F6F06F5B}"/>
                    </a:ext>
                  </a:extLst>
                </p:cNvPr>
                <p:cNvSpPr/>
                <p:nvPr/>
              </p:nvSpPr>
              <p:spPr>
                <a:xfrm>
                  <a:off x="3269673" y="4724400"/>
                  <a:ext cx="651163" cy="651164"/>
                </a:xfrm>
                <a:prstGeom prst="arc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  <p:sp>
              <p:nvSpPr>
                <p:cNvPr id="106" name="Arc 105">
                  <a:extLst>
                    <a:ext uri="{FF2B5EF4-FFF2-40B4-BE49-F238E27FC236}">
                      <a16:creationId xmlns:a16="http://schemas.microsoft.com/office/drawing/2014/main" id="{1791666B-ED72-D4F2-2130-AF8FC6A507A6}"/>
                    </a:ext>
                  </a:extLst>
                </p:cNvPr>
                <p:cNvSpPr/>
                <p:nvPr/>
              </p:nvSpPr>
              <p:spPr>
                <a:xfrm rot="16200000">
                  <a:off x="3269674" y="4724400"/>
                  <a:ext cx="651163" cy="651164"/>
                </a:xfrm>
                <a:prstGeom prst="arc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</p:grp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13CD4FD3-B6CE-880C-0A99-837B18475390}"/>
                  </a:ext>
                </a:extLst>
              </p:cNvPr>
              <p:cNvCxnSpPr>
                <a:stCxn id="105" idx="0"/>
              </p:cNvCxnSpPr>
              <p:nvPr/>
            </p:nvCxnSpPr>
            <p:spPr>
              <a:xfrm flipV="1">
                <a:off x="3595254" y="4225636"/>
                <a:ext cx="365" cy="4987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4A73C7C3-E7D9-F24E-F004-C136D001042E}"/>
                </a:ext>
              </a:extLst>
            </p:cNvPr>
            <p:cNvGrpSpPr/>
            <p:nvPr/>
          </p:nvGrpSpPr>
          <p:grpSpPr>
            <a:xfrm flipV="1">
              <a:off x="5890434" y="1312170"/>
              <a:ext cx="162223" cy="292803"/>
              <a:chOff x="3269673" y="4225636"/>
              <a:chExt cx="651165" cy="1149928"/>
            </a:xfrm>
          </p:grpSpPr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F42541D0-D381-515E-BC6C-000D73C46310}"/>
                  </a:ext>
                </a:extLst>
              </p:cNvPr>
              <p:cNvGrpSpPr/>
              <p:nvPr/>
            </p:nvGrpSpPr>
            <p:grpSpPr>
              <a:xfrm>
                <a:off x="3269673" y="4724400"/>
                <a:ext cx="651165" cy="651164"/>
                <a:chOff x="3269673" y="4724400"/>
                <a:chExt cx="651165" cy="651164"/>
              </a:xfrm>
            </p:grpSpPr>
            <p:sp>
              <p:nvSpPr>
                <p:cNvPr id="101" name="Arc 100">
                  <a:extLst>
                    <a:ext uri="{FF2B5EF4-FFF2-40B4-BE49-F238E27FC236}">
                      <a16:creationId xmlns:a16="http://schemas.microsoft.com/office/drawing/2014/main" id="{2D5FECE1-B6E0-0DC6-D78D-F52628948299}"/>
                    </a:ext>
                  </a:extLst>
                </p:cNvPr>
                <p:cNvSpPr/>
                <p:nvPr/>
              </p:nvSpPr>
              <p:spPr>
                <a:xfrm>
                  <a:off x="3269673" y="4724400"/>
                  <a:ext cx="651163" cy="651164"/>
                </a:xfrm>
                <a:prstGeom prst="arc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  <p:sp>
              <p:nvSpPr>
                <p:cNvPr id="102" name="Arc 101">
                  <a:extLst>
                    <a:ext uri="{FF2B5EF4-FFF2-40B4-BE49-F238E27FC236}">
                      <a16:creationId xmlns:a16="http://schemas.microsoft.com/office/drawing/2014/main" id="{F8698452-6579-B927-A622-99E856A93B1F}"/>
                    </a:ext>
                  </a:extLst>
                </p:cNvPr>
                <p:cNvSpPr/>
                <p:nvPr/>
              </p:nvSpPr>
              <p:spPr>
                <a:xfrm rot="16200000">
                  <a:off x="3269674" y="4724400"/>
                  <a:ext cx="651163" cy="651164"/>
                </a:xfrm>
                <a:prstGeom prst="arc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FR"/>
                </a:p>
              </p:txBody>
            </p:sp>
          </p:grp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B303A812-44A3-8552-5639-32B06965C02E}"/>
                  </a:ext>
                </a:extLst>
              </p:cNvPr>
              <p:cNvCxnSpPr>
                <a:stCxn id="101" idx="0"/>
              </p:cNvCxnSpPr>
              <p:nvPr/>
            </p:nvCxnSpPr>
            <p:spPr>
              <a:xfrm flipV="1">
                <a:off x="3595254" y="4225636"/>
                <a:ext cx="365" cy="4987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303E0697-57CB-58C2-A204-35ACA7433660}"/>
                </a:ext>
              </a:extLst>
            </p:cNvPr>
            <p:cNvSpPr/>
            <p:nvPr/>
          </p:nvSpPr>
          <p:spPr>
            <a:xfrm>
              <a:off x="7549631" y="1565027"/>
              <a:ext cx="1344983" cy="819263"/>
            </a:xfrm>
            <a:custGeom>
              <a:avLst/>
              <a:gdLst>
                <a:gd name="csX0" fmla="*/ 0 w 1344983"/>
                <a:gd name="csY0" fmla="*/ 136547 h 819263"/>
                <a:gd name="csX1" fmla="*/ 136547 w 1344983"/>
                <a:gd name="csY1" fmla="*/ 0 h 819263"/>
                <a:gd name="csX2" fmla="*/ 640335 w 1344983"/>
                <a:gd name="csY2" fmla="*/ 0 h 819263"/>
                <a:gd name="csX3" fmla="*/ 1208436 w 1344983"/>
                <a:gd name="csY3" fmla="*/ 0 h 819263"/>
                <a:gd name="csX4" fmla="*/ 1344983 w 1344983"/>
                <a:gd name="csY4" fmla="*/ 136547 h 819263"/>
                <a:gd name="csX5" fmla="*/ 1344983 w 1344983"/>
                <a:gd name="csY5" fmla="*/ 682716 h 819263"/>
                <a:gd name="csX6" fmla="*/ 1208436 w 1344983"/>
                <a:gd name="csY6" fmla="*/ 819263 h 819263"/>
                <a:gd name="csX7" fmla="*/ 693929 w 1344983"/>
                <a:gd name="csY7" fmla="*/ 819263 h 819263"/>
                <a:gd name="csX8" fmla="*/ 136547 w 1344983"/>
                <a:gd name="csY8" fmla="*/ 819263 h 819263"/>
                <a:gd name="csX9" fmla="*/ 0 w 1344983"/>
                <a:gd name="csY9" fmla="*/ 682716 h 819263"/>
                <a:gd name="csX10" fmla="*/ 0 w 1344983"/>
                <a:gd name="csY10" fmla="*/ 136547 h 819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44983" h="819263" fill="none" extrusionOk="0">
                  <a:moveTo>
                    <a:pt x="0" y="136547"/>
                  </a:moveTo>
                  <a:cubicBezTo>
                    <a:pt x="-14997" y="50591"/>
                    <a:pt x="61122" y="-2018"/>
                    <a:pt x="136547" y="0"/>
                  </a:cubicBezTo>
                  <a:cubicBezTo>
                    <a:pt x="375334" y="-15993"/>
                    <a:pt x="497398" y="-18482"/>
                    <a:pt x="640335" y="0"/>
                  </a:cubicBezTo>
                  <a:cubicBezTo>
                    <a:pt x="783272" y="18482"/>
                    <a:pt x="1019903" y="-844"/>
                    <a:pt x="1208436" y="0"/>
                  </a:cubicBezTo>
                  <a:cubicBezTo>
                    <a:pt x="1293035" y="3669"/>
                    <a:pt x="1345855" y="54505"/>
                    <a:pt x="1344983" y="136547"/>
                  </a:cubicBezTo>
                  <a:cubicBezTo>
                    <a:pt x="1365121" y="334362"/>
                    <a:pt x="1329546" y="534186"/>
                    <a:pt x="1344983" y="682716"/>
                  </a:cubicBezTo>
                  <a:cubicBezTo>
                    <a:pt x="1341270" y="761230"/>
                    <a:pt x="1293619" y="823817"/>
                    <a:pt x="1208436" y="819263"/>
                  </a:cubicBezTo>
                  <a:cubicBezTo>
                    <a:pt x="1102303" y="844655"/>
                    <a:pt x="857127" y="803468"/>
                    <a:pt x="693929" y="819263"/>
                  </a:cubicBezTo>
                  <a:cubicBezTo>
                    <a:pt x="530731" y="835058"/>
                    <a:pt x="335036" y="817420"/>
                    <a:pt x="136547" y="819263"/>
                  </a:cubicBezTo>
                  <a:cubicBezTo>
                    <a:pt x="53180" y="814239"/>
                    <a:pt x="3389" y="763392"/>
                    <a:pt x="0" y="682716"/>
                  </a:cubicBezTo>
                  <a:cubicBezTo>
                    <a:pt x="16305" y="540601"/>
                    <a:pt x="22580" y="384774"/>
                    <a:pt x="0" y="136547"/>
                  </a:cubicBezTo>
                  <a:close/>
                </a:path>
                <a:path w="1344983" h="819263" stroke="0" extrusionOk="0">
                  <a:moveTo>
                    <a:pt x="0" y="136547"/>
                  </a:moveTo>
                  <a:cubicBezTo>
                    <a:pt x="-5959" y="46643"/>
                    <a:pt x="60590" y="-9490"/>
                    <a:pt x="136547" y="0"/>
                  </a:cubicBezTo>
                  <a:cubicBezTo>
                    <a:pt x="359825" y="20468"/>
                    <a:pt x="472220" y="9464"/>
                    <a:pt x="683210" y="0"/>
                  </a:cubicBezTo>
                  <a:cubicBezTo>
                    <a:pt x="894200" y="-9464"/>
                    <a:pt x="1071839" y="-3841"/>
                    <a:pt x="1208436" y="0"/>
                  </a:cubicBezTo>
                  <a:cubicBezTo>
                    <a:pt x="1283881" y="-3703"/>
                    <a:pt x="1347680" y="61856"/>
                    <a:pt x="1344983" y="136547"/>
                  </a:cubicBezTo>
                  <a:cubicBezTo>
                    <a:pt x="1331797" y="320430"/>
                    <a:pt x="1328749" y="489929"/>
                    <a:pt x="1344983" y="682716"/>
                  </a:cubicBezTo>
                  <a:cubicBezTo>
                    <a:pt x="1332003" y="766650"/>
                    <a:pt x="1278968" y="807605"/>
                    <a:pt x="1208436" y="819263"/>
                  </a:cubicBezTo>
                  <a:cubicBezTo>
                    <a:pt x="1016386" y="815493"/>
                    <a:pt x="888410" y="813161"/>
                    <a:pt x="683210" y="819263"/>
                  </a:cubicBezTo>
                  <a:cubicBezTo>
                    <a:pt x="478010" y="825365"/>
                    <a:pt x="335669" y="817513"/>
                    <a:pt x="136547" y="819263"/>
                  </a:cubicBezTo>
                  <a:cubicBezTo>
                    <a:pt x="59402" y="820023"/>
                    <a:pt x="-7077" y="774607"/>
                    <a:pt x="0" y="682716"/>
                  </a:cubicBezTo>
                  <a:cubicBezTo>
                    <a:pt x="-13798" y="474418"/>
                    <a:pt x="-21070" y="379579"/>
                    <a:pt x="0" y="136547"/>
                  </a:cubicBezTo>
                  <a:close/>
                </a:path>
              </a:pathLst>
            </a:custGeom>
            <a:solidFill>
              <a:srgbClr val="0432FF"/>
            </a:solidFill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23741404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>
                <a:ln>
                  <a:solidFill>
                    <a:srgbClr val="FF40FF"/>
                  </a:solidFill>
                </a:ln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C53C290-0091-7DEC-51B2-F048631385F1}"/>
                </a:ext>
              </a:extLst>
            </p:cNvPr>
            <p:cNvCxnSpPr>
              <a:cxnSpLocks/>
            </p:cNvCxnSpPr>
            <p:nvPr/>
          </p:nvCxnSpPr>
          <p:spPr>
            <a:xfrm>
              <a:off x="6933427" y="1952449"/>
              <a:ext cx="54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426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21067</TotalTime>
  <Words>1696</Words>
  <Application>Microsoft Macintosh PowerPoint</Application>
  <PresentationFormat>On-screen Show (4:3)</PresentationFormat>
  <Paragraphs>297</Paragraphs>
  <Slides>44</Slides>
  <Notes>1</Notes>
  <HiddenSlides>0</HiddenSlides>
  <MMClips>9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6" baseType="lpstr">
      <vt:lpstr>Aptos</vt:lpstr>
      <vt:lpstr>Arial</vt:lpstr>
      <vt:lpstr>Avenir Book</vt:lpstr>
      <vt:lpstr>Avenir Heavy Oblique</vt:lpstr>
      <vt:lpstr>Avenir Medium</vt:lpstr>
      <vt:lpstr>Avenir Medium Oblique</vt:lpstr>
      <vt:lpstr>Avenir Next Condensed</vt:lpstr>
      <vt:lpstr>Calibri</vt:lpstr>
      <vt:lpstr>Century Gothic</vt:lpstr>
      <vt:lpstr>DIN Alternate</vt:lpstr>
      <vt:lpstr>Wingdings</vt:lpstr>
      <vt:lpstr>Thème Office</vt:lpstr>
      <vt:lpstr>PowerPoint Presentation</vt:lpstr>
      <vt:lpstr>Quelques rappels sur ADN/ARN/protéine et la cellule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Histoire des idées sur l’embryon</vt:lpstr>
      <vt:lpstr>PowerPoint Presentation</vt:lpstr>
      <vt:lpstr>PowerPoint Presentation</vt:lpstr>
      <vt:lpstr>PowerPoint Presentation</vt:lpstr>
      <vt:lpstr>Unicité du monde vivant</vt:lpstr>
      <vt:lpstr>PowerPoint Presentation</vt:lpstr>
      <vt:lpstr>PowerPoint Presentation</vt:lpstr>
      <vt:lpstr>PowerPoint Presentation</vt:lpstr>
      <vt:lpstr>PowerPoint Presentation</vt:lpstr>
      <vt:lpstr>Les étapes essentielles du développement d’un embryon</vt:lpstr>
      <vt:lpstr>PowerPoint Presentation</vt:lpstr>
      <vt:lpstr>PowerPoint Presentation</vt:lpstr>
      <vt:lpstr>PowerPoint Presentation</vt:lpstr>
      <vt:lpstr>Fécondation et première division</vt:lpstr>
      <vt:lpstr>PowerPoint Presentation</vt:lpstr>
      <vt:lpstr>Les interrupteurs devant les gènes et la Green Fluorescent Protein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Gastrulation et migration : les cellules se déplacent</vt:lpstr>
      <vt:lpstr>Gastrulation et communication : les cellules dialoguent entre elles</vt:lpstr>
      <vt:lpstr>Morphogenèse</vt:lpstr>
      <vt:lpstr>PowerPoint Presentation</vt:lpstr>
      <vt:lpstr>PowerPoint Presentation</vt:lpstr>
      <vt:lpstr>Quelques mutants qui affectent le développement et pourquoi ils sont importants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Michel Labouesse</dc:creator>
  <cp:lastModifiedBy>Michel Labouesse</cp:lastModifiedBy>
  <cp:revision>115</cp:revision>
  <dcterms:created xsi:type="dcterms:W3CDTF">2025-12-02T12:50:33Z</dcterms:created>
  <dcterms:modified xsi:type="dcterms:W3CDTF">2026-10-14T08:04:39Z</dcterms:modified>
</cp:coreProperties>
</file>